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8"/>
  </p:notesMasterIdLst>
  <p:sldIdLst>
    <p:sldId id="305" r:id="rId2"/>
    <p:sldId id="259" r:id="rId3"/>
    <p:sldId id="328" r:id="rId4"/>
    <p:sldId id="327" r:id="rId5"/>
    <p:sldId id="329" r:id="rId6"/>
    <p:sldId id="321" r:id="rId7"/>
    <p:sldId id="326" r:id="rId8"/>
    <p:sldId id="317" r:id="rId9"/>
    <p:sldId id="319" r:id="rId10"/>
    <p:sldId id="312" r:id="rId11"/>
    <p:sldId id="316" r:id="rId12"/>
    <p:sldId id="261" r:id="rId13"/>
    <p:sldId id="314" r:id="rId14"/>
    <p:sldId id="315" r:id="rId15"/>
    <p:sldId id="264" r:id="rId16"/>
    <p:sldId id="265" r:id="rId17"/>
    <p:sldId id="267" r:id="rId18"/>
    <p:sldId id="280" r:id="rId19"/>
    <p:sldId id="309" r:id="rId20"/>
    <p:sldId id="322" r:id="rId21"/>
    <p:sldId id="282" r:id="rId22"/>
    <p:sldId id="323" r:id="rId23"/>
    <p:sldId id="325" r:id="rId24"/>
    <p:sldId id="300" r:id="rId25"/>
    <p:sldId id="324" r:id="rId26"/>
    <p:sldId id="297" r:id="rId27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12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F18A75-F2B9-4F3C-ABD4-9BC389047729}" type="datetimeFigureOut">
              <a:rPr lang="tr-TR"/>
              <a:pPr>
                <a:defRPr/>
              </a:pPr>
              <a:t>11.03.2019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BA0F48E-2964-4F65-9AF2-35C20C8421B0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214619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91948-F847-448D-A1B2-62DBDBAF8674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83350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FD748-489B-4350-A668-792A6A0C9142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705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AA668-BC8A-42B2-8066-A32EB2ECB396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583774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5029200" y="210185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2B73AEBD-F452-49C9-9257-5166567127E6}" type="slidenum">
              <a:rPr lang="tr-TR" altLang="en-US"/>
              <a:pPr/>
              <a:t>‹#›</a:t>
            </a:fld>
            <a:endParaRPr lang="tr-TR" altLang="en-US" sz="1400"/>
          </a:p>
        </p:txBody>
      </p:sp>
    </p:spTree>
    <p:extLst>
      <p:ext uri="{BB962C8B-B14F-4D97-AF65-F5344CB8AC3E}">
        <p14:creationId xmlns:p14="http://schemas.microsoft.com/office/powerpoint/2010/main" val="1553071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6C9033-7D97-4950-B6AA-A78029F95679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211244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8999B7-E429-4774-A668-0114B0BDC467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08469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A6DC19-C3F4-4796-8778-A1377A5F9D6F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667261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9CB76B-2C84-4C93-A34A-ACB4B7B3B4CA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62633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2F5B2328-99CB-4577-95C6-4DB165754AE3}" type="slidenum">
              <a:rPr lang="tr-TR" altLang="en-US"/>
              <a:pPr/>
              <a:t>‹#›</a:t>
            </a:fld>
            <a:endParaRPr lang="tr-TR" altLang="en-US" sz="1400"/>
          </a:p>
        </p:txBody>
      </p:sp>
    </p:spTree>
    <p:extLst>
      <p:ext uri="{BB962C8B-B14F-4D97-AF65-F5344CB8AC3E}">
        <p14:creationId xmlns:p14="http://schemas.microsoft.com/office/powerpoint/2010/main" val="175294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CB942-C4DD-43D3-9A46-B4052AD8C5ED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26995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B8B59-C735-4803-8414-C0EFEDEA6B99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58868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BBF79-DC13-4DEB-9D5D-BFF7DDBD3663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53828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0119C-4B71-4360-AB14-4EF75401DC66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52239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318E6-CDE1-46B2-AB02-8FF1C61DED6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65533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85224-ED9F-4820-B213-097782F159F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37581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3C608-154C-4618-B8CC-22B1E8C72FD2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95087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D5C0-6AB0-4101-8B41-AB1D1CB0AF97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7054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CD8E258-DD38-44C8-B71B-67BBE06CA21C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  <p:sldLayoutId id="2147484159" r:id="rId15"/>
    <p:sldLayoutId id="2147484160" r:id="rId16"/>
    <p:sldLayoutId id="2147484161" r:id="rId1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pic>
        <p:nvPicPr>
          <p:cNvPr id="9222" name="Picture 8" descr="anne baba çocuk ilişkiler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730750" cy="3684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404938" y="1916113"/>
            <a:ext cx="7772401" cy="1143000"/>
          </a:xfrm>
        </p:spPr>
        <p:txBody>
          <a:bodyPr/>
          <a:lstStyle/>
          <a:p>
            <a:r>
              <a:rPr lang="tr-TR" altLang="tr-TR" sz="6000" b="1" smtClean="0">
                <a:solidFill>
                  <a:srgbClr val="E46C0A"/>
                </a:solidFill>
                <a:latin typeface="Gabriola" pitchFamily="82" charset="0"/>
              </a:rPr>
              <a:t>AİLE İÇİ İLETİŞİM</a:t>
            </a:r>
            <a:endParaRPr lang="en-US" altLang="tr-TR" sz="6000" b="1" smtClean="0">
              <a:solidFill>
                <a:srgbClr val="E46C0A"/>
              </a:solidFill>
              <a:latin typeface="Gabriola" pitchFamily="82" charset="0"/>
            </a:endParaRPr>
          </a:p>
        </p:txBody>
      </p:sp>
      <p:sp>
        <p:nvSpPr>
          <p:cNvPr id="9221" name="Metin kutusu 3"/>
          <p:cNvSpPr txBox="1">
            <a:spLocks noChangeArrowheads="1"/>
          </p:cNvSpPr>
          <p:nvPr/>
        </p:nvSpPr>
        <p:spPr bwMode="auto">
          <a:xfrm>
            <a:off x="395288" y="4797425"/>
            <a:ext cx="3097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2400" b="1">
                <a:latin typeface="Gabriola" pitchFamily="82" charset="0"/>
              </a:rPr>
              <a:t>HAZIRLAYAN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en-US" sz="2400" b="1">
                <a:latin typeface="Gabriola" pitchFamily="82" charset="0"/>
              </a:rPr>
              <a:t>Şule Çakır Erdoğan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en-US" sz="2400" b="1">
                <a:latin typeface="Gabriola" pitchFamily="82" charset="0"/>
              </a:rPr>
              <a:t>Okul Rehber Öğretmeni</a:t>
            </a:r>
            <a:endParaRPr lang="en-US" altLang="en-US" sz="2400" b="1">
              <a:latin typeface="Gabriola" pitchFamily="82" charset="0"/>
            </a:endParaRPr>
          </a:p>
        </p:txBody>
      </p:sp>
    </p:spTree>
  </p:cSld>
  <p:clrMapOvr>
    <a:masterClrMapping/>
  </p:clrMapOvr>
  <p:transition advTm="9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681538" cy="5903912"/>
          </a:xfrm>
        </p:spPr>
        <p:txBody>
          <a:bodyPr/>
          <a:lstStyle/>
          <a:p>
            <a:pPr eaLnBrk="1" hangingPunct="1"/>
            <a:r>
              <a:rPr lang="tr-TR" altLang="en-US" b="1" smtClean="0">
                <a:solidFill>
                  <a:srgbClr val="953735"/>
                </a:solidFill>
                <a:latin typeface="Gabriola" pitchFamily="82" charset="0"/>
              </a:rPr>
              <a:t>İçinde bulundukları yaşlarda arkadaş onlar için önemlidir.</a:t>
            </a:r>
          </a:p>
          <a:p>
            <a:pPr eaLnBrk="1" hangingPunct="1"/>
            <a:r>
              <a:rPr lang="tr-TR" altLang="en-US" b="1" smtClean="0">
                <a:solidFill>
                  <a:srgbClr val="953735"/>
                </a:solidFill>
                <a:latin typeface="Gabriola" pitchFamily="82" charset="0"/>
              </a:rPr>
              <a:t>İyi arkadaşlar seçmesine yardımcı olun</a:t>
            </a:r>
          </a:p>
          <a:p>
            <a:pPr eaLnBrk="1" hangingPunct="1"/>
            <a:r>
              <a:rPr lang="tr-TR" altLang="en-US" b="1" smtClean="0">
                <a:solidFill>
                  <a:srgbClr val="953735"/>
                </a:solidFill>
                <a:latin typeface="Gabriola" pitchFamily="82" charset="0"/>
              </a:rPr>
              <a:t>!! okul dışındaki arkadaşlarını kontrol edin. </a:t>
            </a:r>
          </a:p>
          <a:p>
            <a:pPr eaLnBrk="1" hangingPunct="1"/>
            <a:r>
              <a:rPr lang="tr-TR" altLang="en-US" b="1" smtClean="0">
                <a:solidFill>
                  <a:srgbClr val="953735"/>
                </a:solidFill>
                <a:latin typeface="Gabriola" pitchFamily="82" charset="0"/>
              </a:rPr>
              <a:t>Dışarı çıkma, eve geliş saatleri konusunda ortak kararlar alın.</a:t>
            </a:r>
          </a:p>
          <a:p>
            <a:pPr eaLnBrk="1" hangingPunct="1"/>
            <a:endParaRPr lang="tr-TR" altLang="en-US" sz="3600" smtClean="0">
              <a:solidFill>
                <a:srgbClr val="0070C0"/>
              </a:solidFill>
              <a:latin typeface="Gabriola" pitchFamily="82" charset="0"/>
            </a:endParaRPr>
          </a:p>
        </p:txBody>
      </p:sp>
      <p:pic>
        <p:nvPicPr>
          <p:cNvPr id="18435" name="Picture 7" descr="dostluk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60350"/>
            <a:ext cx="3887788" cy="50403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3467100" cy="6119813"/>
          </a:xfrm>
        </p:spPr>
        <p:txBody>
          <a:bodyPr/>
          <a:lstStyle/>
          <a:p>
            <a:pPr eaLnBrk="1" hangingPunct="1"/>
            <a:r>
              <a:rPr lang="tr-TR" altLang="en-US" b="1" smtClean="0">
                <a:solidFill>
                  <a:srgbClr val="31859C"/>
                </a:solidFill>
                <a:latin typeface="Gabriola" pitchFamily="82" charset="0"/>
              </a:rPr>
              <a:t>Ders çalışmasını kontrol edin. </a:t>
            </a:r>
          </a:p>
          <a:p>
            <a:pPr eaLnBrk="1" hangingPunct="1"/>
            <a:r>
              <a:rPr lang="tr-TR" altLang="en-US" b="1" smtClean="0">
                <a:solidFill>
                  <a:srgbClr val="31859C"/>
                </a:solidFill>
                <a:latin typeface="Gabriola" pitchFamily="82" charset="0"/>
              </a:rPr>
              <a:t>"</a:t>
            </a:r>
            <a:r>
              <a:rPr lang="tr-TR" altLang="en-US" b="1" smtClean="0">
                <a:solidFill>
                  <a:srgbClr val="C00000"/>
                </a:solidFill>
                <a:latin typeface="Gabriola" pitchFamily="82" charset="0"/>
              </a:rPr>
              <a:t>ders çalış</a:t>
            </a:r>
            <a:r>
              <a:rPr lang="tr-TR" altLang="en-US" b="1" smtClean="0">
                <a:solidFill>
                  <a:srgbClr val="31859C"/>
                </a:solidFill>
                <a:latin typeface="Gabriola" pitchFamily="82" charset="0"/>
              </a:rPr>
              <a:t>" </a:t>
            </a:r>
          </a:p>
          <a:p>
            <a:pPr eaLnBrk="1" hangingPunct="1"/>
            <a:r>
              <a:rPr lang="tr-TR" altLang="en-US" b="1" smtClean="0">
                <a:solidFill>
                  <a:srgbClr val="31859C"/>
                </a:solidFill>
                <a:latin typeface="Gabriola" pitchFamily="82" charset="0"/>
              </a:rPr>
              <a:t>Ona güvendiğinizi belli ederek uyarın.</a:t>
            </a:r>
            <a:r>
              <a:rPr lang="tr-TR" altLang="en-US" smtClean="0">
                <a:solidFill>
                  <a:srgbClr val="31859C"/>
                </a:solidFill>
                <a:latin typeface="Gabriola" pitchFamily="82" charset="0"/>
              </a:rPr>
              <a:t> </a:t>
            </a:r>
          </a:p>
        </p:txBody>
      </p:sp>
      <p:sp>
        <p:nvSpPr>
          <p:cNvPr id="19459" name="İçerik Yer Tutucus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484" name="Picture 5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4019748" cy="4086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07950" y="1052513"/>
            <a:ext cx="3600450" cy="23764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briola" panose="04040605051002020D02" pitchFamily="82" charset="0"/>
              </a:rPr>
              <a:t>Çocuğunuzu yeteneklerinin üstünde başarı göstermeye zorlamayın.</a:t>
            </a:r>
            <a:endParaRPr lang="tr-TR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briola" pitchFamily="82" charset="0"/>
            </a:endParaRPr>
          </a:p>
        </p:txBody>
      </p:sp>
      <p:pic>
        <p:nvPicPr>
          <p:cNvPr id="18435" name="Picture 5" descr="çocuktan beklentinin yüksek olmas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873125"/>
            <a:ext cx="4214812" cy="4535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850" y="620713"/>
            <a:ext cx="32400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en-US" b="1">
                <a:solidFill>
                  <a:srgbClr val="0070C0"/>
                </a:solidFill>
                <a:latin typeface="Gabriola" pitchFamily="82" charset="0"/>
              </a:rPr>
              <a:t>İyi notlar almasının yanında düşük notlarda alabileceğini  çalışmakla düzeltebileceğini telkin edin</a:t>
            </a:r>
          </a:p>
        </p:txBody>
      </p:sp>
      <p:pic>
        <p:nvPicPr>
          <p:cNvPr id="19459" name="Picture 7" descr="zayıf not alan çocukla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14400"/>
            <a:ext cx="4265613" cy="29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700213"/>
            <a:ext cx="3671888" cy="2879725"/>
          </a:xfrm>
        </p:spPr>
        <p:txBody>
          <a:bodyPr/>
          <a:lstStyle/>
          <a:p>
            <a:pPr eaLnBrk="1" hangingPunct="1"/>
            <a:r>
              <a:rPr lang="tr-TR" altLang="en-US" b="1" smtClean="0">
                <a:solidFill>
                  <a:srgbClr val="31859C"/>
                </a:solidFill>
                <a:latin typeface="Gabriola" pitchFamily="82" charset="0"/>
              </a:rPr>
              <a:t>Televizyon izleme alışkanlığı,bilgisayar başında geçen süreler…</a:t>
            </a:r>
          </a:p>
          <a:p>
            <a:pPr eaLnBrk="1" hangingPunct="1"/>
            <a:r>
              <a:rPr lang="tr-TR" altLang="en-US" b="1" smtClean="0">
                <a:solidFill>
                  <a:srgbClr val="31859C"/>
                </a:solidFill>
                <a:latin typeface="Gabriola" pitchFamily="82" charset="0"/>
              </a:rPr>
              <a:t>Saat sınırlaması getirin</a:t>
            </a:r>
          </a:p>
        </p:txBody>
      </p:sp>
      <p:pic>
        <p:nvPicPr>
          <p:cNvPr id="21507" name="Picture 5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92150"/>
            <a:ext cx="4997450" cy="5329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0" y="3716338"/>
            <a:ext cx="9144000" cy="3816350"/>
          </a:xfrm>
        </p:spPr>
        <p:txBody>
          <a:bodyPr/>
          <a:lstStyle/>
          <a:p>
            <a:pPr eaLnBrk="1" hangingPunct="1"/>
            <a:r>
              <a:rPr lang="tr-TR" altLang="en-US" b="1" smtClean="0">
                <a:solidFill>
                  <a:srgbClr val="31859C"/>
                </a:solidFill>
                <a:latin typeface="Gabriola" pitchFamily="82" charset="0"/>
              </a:rPr>
              <a:t>Çocuğun her istediğinin yerine getirmeyin</a:t>
            </a:r>
          </a:p>
          <a:p>
            <a:pPr eaLnBrk="1" hangingPunct="1"/>
            <a:r>
              <a:rPr lang="tr-TR" altLang="en-US" b="1" smtClean="0">
                <a:solidFill>
                  <a:srgbClr val="31859C"/>
                </a:solidFill>
                <a:latin typeface="Gabriola" pitchFamily="82" charset="0"/>
              </a:rPr>
              <a:t>Tam tersi olarak isteklerinin hiç yerine getirilmemesi de olumsuz sonuçlar doğurur.</a:t>
            </a:r>
            <a:endParaRPr lang="tr-TR" altLang="en-US" smtClean="0">
              <a:solidFill>
                <a:srgbClr val="31859C"/>
              </a:solidFill>
              <a:latin typeface="Gabriola" pitchFamily="82" charset="0"/>
            </a:endParaRPr>
          </a:p>
        </p:txBody>
      </p:sp>
      <p:sp>
        <p:nvSpPr>
          <p:cNvPr id="2355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2" name="Picture 5" descr="çocuğa hayır diyebilme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7200900" cy="305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20713"/>
            <a:ext cx="4752975" cy="5475287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dirty="0" smtClean="0">
                <a:solidFill>
                  <a:srgbClr val="0070C0"/>
                </a:solidFill>
                <a:latin typeface="Gabriola" pitchFamily="82" charset="0"/>
              </a:rPr>
              <a:t> </a:t>
            </a: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Çocuğunuza yeteri kadar harçlık veriniz. Harçlığını mümkünse </a:t>
            </a:r>
            <a:r>
              <a:rPr lang="tr-TR" b="1" dirty="0" smtClean="0">
                <a:solidFill>
                  <a:srgbClr val="C00000"/>
                </a:solidFill>
                <a:latin typeface="Gabriola" pitchFamily="82" charset="0"/>
              </a:rPr>
              <a:t>aylık veya haftalık</a:t>
            </a: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 olarak toptan verin. </a:t>
            </a:r>
          </a:p>
          <a:p>
            <a:pPr eaLnBrk="1" hangingPunct="1">
              <a:defRPr/>
            </a:pPr>
            <a:endParaRPr lang="tr-TR" b="1" dirty="0" smtClean="0">
              <a:solidFill>
                <a:schemeClr val="accent5">
                  <a:lumMod val="75000"/>
                </a:schemeClr>
              </a:solidFill>
              <a:latin typeface="Gabriola" pitchFamily="82" charset="0"/>
            </a:endParaRPr>
          </a:p>
          <a:p>
            <a:pPr eaLnBrk="1" hangingPunct="1">
              <a:defRPr/>
            </a:pP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Böylece kendini yönetmeyi öğrenecek ve sorumluluk 	kazanacaktır.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 </a:t>
            </a:r>
          </a:p>
        </p:txBody>
      </p:sp>
      <p:pic>
        <p:nvPicPr>
          <p:cNvPr id="23555" name="Picture 5" descr="çocuğa yeteri kadar harçlı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4067175" cy="5761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8"/>
          <p:cNvSpPr>
            <a:spLocks noGrp="1" noChangeArrowheads="1"/>
          </p:cNvSpPr>
          <p:nvPr>
            <p:ph sz="half" idx="1"/>
          </p:nvPr>
        </p:nvSpPr>
        <p:spPr>
          <a:xfrm>
            <a:off x="457200" y="765175"/>
            <a:ext cx="4038600" cy="5330825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Çocuklarınızı başka çocuklarla ve kardeşleriyle </a:t>
            </a:r>
            <a:r>
              <a:rPr lang="tr-TR" sz="3200" b="1" dirty="0" smtClean="0">
                <a:solidFill>
                  <a:srgbClr val="C00000"/>
                </a:solidFill>
                <a:latin typeface="Gabriola" pitchFamily="82" charset="0"/>
              </a:rPr>
              <a:t>mukayese</a:t>
            </a: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 etmeyiniz. </a:t>
            </a:r>
          </a:p>
          <a:p>
            <a:pPr eaLnBrk="1" hangingPunct="1">
              <a:defRPr/>
            </a:pPr>
            <a:endParaRPr lang="tr-TR" sz="3200" b="1" dirty="0" smtClean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  <a:p>
            <a:pPr eaLnBrk="1" hangingPunct="1"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Her insanın sahip olduğu nitelikler farklıdır. Onları olduğu gibi kabul ediniz</a:t>
            </a:r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.</a:t>
            </a: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 </a:t>
            </a:r>
          </a:p>
        </p:txBody>
      </p:sp>
      <p:pic>
        <p:nvPicPr>
          <p:cNvPr id="24579" name="Picture 40" descr="şına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549275"/>
            <a:ext cx="4465637" cy="5400675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idx="1"/>
          </p:nvPr>
        </p:nvSpPr>
        <p:spPr>
          <a:xfrm>
            <a:off x="250825" y="476250"/>
            <a:ext cx="3744913" cy="5976938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Çocuğunuzu sık sık eleştirmeyin. 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Başkalarının yanında asla yapmayın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‘aşağılık duygusu’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Kıyaslama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tr-TR" b="1" dirty="0" smtClean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25603" name="Picture 5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92150"/>
            <a:ext cx="3776662" cy="4767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>
          <a:xfrm>
            <a:off x="323850" y="850900"/>
            <a:ext cx="8229600" cy="4525963"/>
          </a:xfrm>
        </p:spPr>
        <p:txBody>
          <a:bodyPr/>
          <a:lstStyle/>
          <a:p>
            <a:r>
              <a:rPr lang="tr-TR" altLang="tr-TR" b="1" smtClean="0">
                <a:solidFill>
                  <a:srgbClr val="376092"/>
                </a:solidFill>
                <a:latin typeface="Gabriola" pitchFamily="82" charset="0"/>
              </a:rPr>
              <a:t>Öfke ve telaş gibi aşırı tepkiler</a:t>
            </a:r>
          </a:p>
          <a:p>
            <a:r>
              <a:rPr lang="tr-TR" altLang="tr-TR" b="1" smtClean="0">
                <a:solidFill>
                  <a:srgbClr val="376092"/>
                </a:solidFill>
                <a:latin typeface="Gabriola" pitchFamily="82" charset="0"/>
              </a:rPr>
              <a:t>Sakin kalabilmek</a:t>
            </a:r>
          </a:p>
        </p:txBody>
      </p:sp>
      <p:pic>
        <p:nvPicPr>
          <p:cNvPr id="27651" name="Picture 2" descr="anne ile iletiÅimde Ã¶fk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114675"/>
            <a:ext cx="46132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3573463"/>
            <a:ext cx="8893175" cy="2808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altLang="en-US" b="1" smtClean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tr-TR" altLang="en-US" b="1" smtClean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en-US" sz="2800" b="1" smtClean="0">
                <a:solidFill>
                  <a:srgbClr val="0070C0"/>
                </a:solidFill>
                <a:latin typeface="Garamond" pitchFamily="18" charset="0"/>
              </a:rPr>
              <a:t>   </a:t>
            </a:r>
            <a:r>
              <a:rPr lang="tr-TR" altLang="en-US" sz="2800" b="1" smtClean="0">
                <a:solidFill>
                  <a:srgbClr val="31859C"/>
                </a:solidFill>
                <a:latin typeface="Gabriola" pitchFamily="82" charset="0"/>
              </a:rPr>
              <a:t>Çocuğun yaşamındaki en etkili çevre </a:t>
            </a:r>
            <a:r>
              <a:rPr lang="tr-TR" altLang="en-US" sz="2800" b="1" smtClean="0">
                <a:solidFill>
                  <a:srgbClr val="C00000"/>
                </a:solidFill>
                <a:latin typeface="Gabriola" pitchFamily="82" charset="0"/>
              </a:rPr>
              <a:t>aile </a:t>
            </a:r>
            <a:r>
              <a:rPr lang="tr-TR" altLang="en-US" sz="2800" b="1" smtClean="0">
                <a:solidFill>
                  <a:srgbClr val="31859C"/>
                </a:solidFill>
                <a:latin typeface="Gabriola" pitchFamily="82" charset="0"/>
              </a:rPr>
              <a:t>çevresidir. Çocuk yaşamında en etkili örnekleri ailesinden alır. Anne baba olarak tüm davranışlarınızla </a:t>
            </a:r>
            <a:r>
              <a:rPr lang="tr-TR" altLang="en-US" sz="2800" b="1" smtClean="0">
                <a:solidFill>
                  <a:srgbClr val="C00000"/>
                </a:solidFill>
                <a:latin typeface="Gabriola" pitchFamily="82" charset="0"/>
              </a:rPr>
              <a:t>örnek olun.</a:t>
            </a:r>
            <a:r>
              <a:rPr lang="tr-TR" altLang="en-US" sz="2800" smtClean="0">
                <a:solidFill>
                  <a:srgbClr val="C00000"/>
                </a:solidFill>
                <a:latin typeface="Gabriola" pitchFamily="82" charset="0"/>
              </a:rPr>
              <a:t> </a:t>
            </a:r>
          </a:p>
        </p:txBody>
      </p:sp>
      <p:pic>
        <p:nvPicPr>
          <p:cNvPr id="10243" name="Picture 5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8327"/>
            <a:ext cx="3002683" cy="1872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779389" cy="2399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Dikdörtgen"/>
          <p:cNvSpPr>
            <a:spLocks noGrp="1" noChangeArrowheads="1"/>
          </p:cNvSpPr>
          <p:nvPr>
            <p:ph idx="1"/>
          </p:nvPr>
        </p:nvSpPr>
        <p:spPr>
          <a:xfrm>
            <a:off x="363538" y="692150"/>
            <a:ext cx="8229600" cy="4525963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2400" b="1" smtClean="0">
                <a:solidFill>
                  <a:schemeClr val="tx2"/>
                </a:solidFill>
                <a:latin typeface="Verdana" pitchFamily="34" charset="0"/>
              </a:rPr>
              <a:t>“</a:t>
            </a:r>
            <a:r>
              <a:rPr lang="tr-TR" altLang="en-US" sz="2800" b="1" smtClean="0">
                <a:solidFill>
                  <a:schemeClr val="tx2"/>
                </a:solidFill>
                <a:latin typeface="Verdana" pitchFamily="34" charset="0"/>
              </a:rPr>
              <a:t>ANLAŞMAZLIKLAR ÜZERİNDE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2800" b="1" smtClean="0">
                <a:solidFill>
                  <a:schemeClr val="tx2"/>
                </a:solidFill>
                <a:latin typeface="Verdana" pitchFamily="34" charset="0"/>
              </a:rPr>
              <a:t>AÇIKÇA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2800" b="1" smtClean="0">
                <a:solidFill>
                  <a:schemeClr val="tx2"/>
                </a:solidFill>
                <a:latin typeface="Verdana" pitchFamily="34" charset="0"/>
              </a:rPr>
              <a:t>KONUŞULMALIDIR.”</a:t>
            </a:r>
          </a:p>
        </p:txBody>
      </p:sp>
      <p:pic>
        <p:nvPicPr>
          <p:cNvPr id="5" name="Picture 8" descr="32"/>
          <p:cNvPicPr>
            <a:picLocks noChangeAspect="1" noChangeArrowheads="1"/>
          </p:cNvPicPr>
          <p:nvPr/>
        </p:nvPicPr>
        <p:blipFill>
          <a:blip r:embed="rId2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094553"/>
            <a:ext cx="2451249" cy="3650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25400" y="1484313"/>
            <a:ext cx="4321175" cy="410527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Yaramaz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,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tembel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çocuk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ya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 da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huysuz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eş</a:t>
            </a:r>
            <a:r>
              <a:rPr lang="tr-TR" sz="36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…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eaLnBrk="1" hangingPunct="1">
              <a:defRPr/>
            </a:pPr>
            <a:r>
              <a:rPr lang="tr-TR" sz="36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cs typeface="FreesiaUPC" pitchFamily="34" charset="-34"/>
              </a:rPr>
              <a:t>Beğendiğiniz, takdir ettiğiniz taraflarını söyleyiniz.. </a:t>
            </a:r>
          </a:p>
          <a:p>
            <a:pPr eaLnBrk="1" hangingPunct="1">
              <a:defRPr/>
            </a:pPr>
            <a:endParaRPr lang="tr-TR" sz="3600" b="1" dirty="0">
              <a:solidFill>
                <a:schemeClr val="accent5">
                  <a:lumMod val="75000"/>
                </a:schemeClr>
              </a:solidFill>
              <a:latin typeface="Gabriola" pitchFamily="82" charset="0"/>
              <a:cs typeface="FreesiaUPC" pitchFamily="34" charset="-34"/>
            </a:endParaRPr>
          </a:p>
          <a:p>
            <a:pPr eaLnBrk="1" hangingPunct="1">
              <a:defRPr/>
            </a:pPr>
            <a:endParaRPr lang="tr-TR" sz="3600" b="1" dirty="0" smtClean="0">
              <a:solidFill>
                <a:schemeClr val="accent5">
                  <a:lumMod val="75000"/>
                </a:schemeClr>
              </a:solidFill>
              <a:latin typeface="Gabriola" pitchFamily="82" charset="0"/>
              <a:cs typeface="FreesiaUPC" pitchFamily="34" charset="-34"/>
            </a:endParaRPr>
          </a:p>
        </p:txBody>
      </p:sp>
      <p:pic>
        <p:nvPicPr>
          <p:cNvPr id="27651" name="Picture 9" descr="Z (70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24443" y="692696"/>
            <a:ext cx="3340169" cy="4611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Unvan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936625"/>
          </a:xfrm>
        </p:spPr>
        <p:txBody>
          <a:bodyPr/>
          <a:lstStyle/>
          <a:p>
            <a:r>
              <a:rPr lang="tr-TR" altLang="en-US" b="1" smtClean="0">
                <a:latin typeface="Gabriola" pitchFamily="82" charset="0"/>
              </a:rPr>
              <a:t>AİLEDE SORUMLULUKLARIN PAYLAŞIMI</a:t>
            </a:r>
            <a:r>
              <a:rPr lang="tr-TR" altLang="en-US" b="1" smtClean="0"/>
              <a:t/>
            </a:r>
            <a:br>
              <a:rPr lang="tr-TR" altLang="en-US" b="1" smtClean="0"/>
            </a:br>
            <a:endParaRPr lang="en-US" altLang="en-US" smtClean="0"/>
          </a:p>
        </p:txBody>
      </p:sp>
      <p:graphicFrame>
        <p:nvGraphicFramePr>
          <p:cNvPr id="30723" name="Object 2"/>
          <p:cNvGraphicFramePr>
            <a:graphicFrameLocks noChangeAspect="1"/>
          </p:cNvGraphicFramePr>
          <p:nvPr/>
        </p:nvGraphicFramePr>
        <p:xfrm>
          <a:off x="395288" y="1196975"/>
          <a:ext cx="8382000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Sunu" r:id="rId3" imgW="3875607" imgH="2904577" progId="PowerPoint.Show.8">
                  <p:embed/>
                </p:oleObj>
              </mc:Choice>
              <mc:Fallback>
                <p:oleObj name="Sunu" r:id="rId3" imgW="3875607" imgH="2904577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8382000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002588" cy="4525963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en-US" b="1" smtClean="0">
                <a:solidFill>
                  <a:srgbClr val="376092"/>
                </a:solidFill>
                <a:latin typeface="Gabriola" pitchFamily="82" charset="0"/>
              </a:rPr>
              <a:t>Küçük</a:t>
            </a:r>
            <a:r>
              <a:rPr lang="tr-TR" altLang="en-US" b="1" smtClean="0">
                <a:solidFill>
                  <a:srgbClr val="376092"/>
                </a:solidFill>
                <a:latin typeface="Gabriola" pitchFamily="82" charset="0"/>
                <a:cs typeface="Times New Roman" pitchFamily="18" charset="0"/>
              </a:rPr>
              <a:t> sorumluluklar yükleyin </a:t>
            </a:r>
            <a:endParaRPr lang="tr-TR" altLang="en-US" b="1" smtClean="0">
              <a:solidFill>
                <a:srgbClr val="376092"/>
              </a:solidFill>
              <a:latin typeface="Gabriola" pitchFamily="82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en-US" b="1" smtClean="0">
                <a:solidFill>
                  <a:srgbClr val="376092"/>
                </a:solidFill>
                <a:latin typeface="Gabriola" pitchFamily="82" charset="0"/>
              </a:rPr>
              <a:t>O</a:t>
            </a:r>
            <a:r>
              <a:rPr lang="tr-TR" altLang="en-US" b="1" smtClean="0">
                <a:solidFill>
                  <a:srgbClr val="376092"/>
                </a:solidFill>
                <a:latin typeface="Gabriola" pitchFamily="82" charset="0"/>
                <a:cs typeface="Times New Roman" pitchFamily="18" charset="0"/>
              </a:rPr>
              <a:t>nları gerçekleştirmesinde kendine yardımcı olun.</a:t>
            </a:r>
          </a:p>
          <a:p>
            <a:pPr algn="just">
              <a:lnSpc>
                <a:spcPct val="90000"/>
              </a:lnSpc>
            </a:pPr>
            <a:r>
              <a:rPr lang="tr-TR" altLang="en-US" b="1" smtClean="0">
                <a:solidFill>
                  <a:srgbClr val="376092"/>
                </a:solidFill>
                <a:latin typeface="Gabriola" pitchFamily="82" charset="0"/>
              </a:rPr>
              <a:t>Ödüllendirin</a:t>
            </a:r>
          </a:p>
          <a:p>
            <a:pPr algn="just">
              <a:lnSpc>
                <a:spcPct val="90000"/>
              </a:lnSpc>
            </a:pPr>
            <a:r>
              <a:rPr lang="tr-TR" altLang="en-US" b="1" smtClean="0">
                <a:solidFill>
                  <a:srgbClr val="376092"/>
                </a:solidFill>
                <a:latin typeface="Gabriola" pitchFamily="82" charset="0"/>
              </a:rPr>
              <a:t>Tek</a:t>
            </a:r>
            <a:r>
              <a:rPr lang="tr-TR" altLang="en-US" b="1" smtClean="0">
                <a:solidFill>
                  <a:srgbClr val="376092"/>
                </a:solidFill>
                <a:latin typeface="Gabriola" pitchFamily="82" charset="0"/>
                <a:cs typeface="Times New Roman" pitchFamily="18" charset="0"/>
              </a:rPr>
              <a:t> başına bir şeyler yapmasına fırsat ver</a:t>
            </a:r>
            <a:r>
              <a:rPr lang="tr-TR" altLang="en-US" b="1" smtClean="0">
                <a:solidFill>
                  <a:srgbClr val="376092"/>
                </a:solidFill>
                <a:latin typeface="Gabriola" pitchFamily="82" charset="0"/>
              </a:rPr>
              <a:t>in</a:t>
            </a:r>
          </a:p>
          <a:p>
            <a:pPr algn="just">
              <a:lnSpc>
                <a:spcPct val="90000"/>
              </a:lnSpc>
            </a:pPr>
            <a:r>
              <a:rPr lang="tr-TR" altLang="en-US" b="1" smtClean="0">
                <a:solidFill>
                  <a:srgbClr val="376092"/>
                </a:solidFill>
                <a:latin typeface="Gabriola" pitchFamily="82" charset="0"/>
              </a:rPr>
              <a:t>Yardım isteyin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08050"/>
            <a:ext cx="4259262" cy="5691188"/>
          </a:xfrm>
        </p:spPr>
        <p:txBody>
          <a:bodyPr/>
          <a:lstStyle/>
          <a:p>
            <a:pPr eaLnBrk="1" hangingPunct="1"/>
            <a:r>
              <a:rPr lang="tr-TR" altLang="en-US" b="1" smtClean="0">
                <a:solidFill>
                  <a:srgbClr val="953735"/>
                </a:solidFill>
                <a:latin typeface="Gabriola" pitchFamily="82" charset="0"/>
              </a:rPr>
              <a:t>Aile ve evle ilgili konularda ve sorunlarda düşüncelerini alın</a:t>
            </a:r>
          </a:p>
          <a:p>
            <a:pPr eaLnBrk="1" hangingPunct="1"/>
            <a:endParaRPr lang="tr-TR" altLang="en-US" smtClean="0">
              <a:solidFill>
                <a:srgbClr val="953735"/>
              </a:solidFill>
              <a:latin typeface="Gabriola" pitchFamily="82" charset="0"/>
            </a:endParaRPr>
          </a:p>
          <a:p>
            <a:pPr eaLnBrk="1" hangingPunct="1"/>
            <a:r>
              <a:rPr lang="tr-TR" altLang="en-US" b="1" smtClean="0">
                <a:solidFill>
                  <a:srgbClr val="953735"/>
                </a:solidFill>
                <a:latin typeface="Gabriola" pitchFamily="82" charset="0"/>
              </a:rPr>
              <a:t>Bu durumda kendini aileye daha  ait hissedecektir.</a:t>
            </a:r>
          </a:p>
        </p:txBody>
      </p:sp>
      <p:pic>
        <p:nvPicPr>
          <p:cNvPr id="30724" name="Picture 5" descr="ergenle aile iletişim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156154" cy="3810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93220"/>
            <a:ext cx="6230314" cy="3703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537075" y="422116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tr-TR" sz="54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2743800"/>
            <a:ext cx="8207741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howcard Gothic" pitchFamily="82" charset="0"/>
              </a:rPr>
              <a:t>yılmazlar ortaokulu</a:t>
            </a:r>
          </a:p>
          <a:p>
            <a:pPr algn="ctr" eaLnBrk="1" hangingPunct="1">
              <a:defRPr/>
            </a:pPr>
            <a:r>
              <a:rPr lang="tr-TR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howcard Gothic" pitchFamily="82" charset="0"/>
              </a:rPr>
              <a:t>Rehberlik Servisi</a:t>
            </a:r>
          </a:p>
        </p:txBody>
      </p:sp>
      <p:sp>
        <p:nvSpPr>
          <p:cNvPr id="34820" name="İçerik Yer Tutucusu 4"/>
          <p:cNvSpPr>
            <a:spLocks noGrp="1"/>
          </p:cNvSpPr>
          <p:nvPr>
            <p:ph sz="quarter" idx="2"/>
          </p:nvPr>
        </p:nvSpPr>
        <p:spPr>
          <a:xfrm>
            <a:off x="1763713" y="784225"/>
            <a:ext cx="7138987" cy="1981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tr-TR" altLang="en-US" sz="6000" b="1" smtClean="0">
                <a:solidFill>
                  <a:srgbClr val="C00000"/>
                </a:solidFill>
                <a:latin typeface="Bauhaus 93" pitchFamily="82" charset="0"/>
              </a:rPr>
              <a:t>TEŞEKKÜRLER…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etin Yer Tutucusu 2"/>
          <p:cNvSpPr>
            <a:spLocks noGrp="1"/>
          </p:cNvSpPr>
          <p:nvPr>
            <p:ph type="body" sz="half" idx="1"/>
          </p:nvPr>
        </p:nvSpPr>
        <p:spPr>
          <a:xfrm>
            <a:off x="395288" y="549275"/>
            <a:ext cx="8435975" cy="4114800"/>
          </a:xfrm>
        </p:spPr>
        <p:txBody>
          <a:bodyPr/>
          <a:lstStyle/>
          <a:p>
            <a:r>
              <a:rPr lang="en-US" altLang="en-US" b="1" smtClean="0">
                <a:latin typeface="Gabriola" pitchFamily="82" charset="0"/>
              </a:rPr>
              <a:t>Çocuklar doğru ve yanlış ayrımını net olarak yapamadıklarından bunu öncelikle ailesinden öğre</a:t>
            </a:r>
            <a:r>
              <a:rPr lang="tr-TR" altLang="en-US" b="1" smtClean="0">
                <a:latin typeface="Gabriola" pitchFamily="82" charset="0"/>
              </a:rPr>
              <a:t>nirler</a:t>
            </a:r>
          </a:p>
          <a:p>
            <a:r>
              <a:rPr lang="tr-TR" altLang="en-US" b="1" smtClean="0">
                <a:latin typeface="Gabriola" pitchFamily="82" charset="0"/>
              </a:rPr>
              <a:t>Tutarlı olun</a:t>
            </a:r>
          </a:p>
          <a:p>
            <a:r>
              <a:rPr lang="tr-TR" altLang="en-US" b="1" smtClean="0">
                <a:latin typeface="Gabriola" pitchFamily="82" charset="0"/>
              </a:rPr>
              <a:t>Çocuğunuzun nasıl davranmasını istiyorsanız sizde öyle davranın.</a:t>
            </a:r>
            <a:endParaRPr lang="en-US" altLang="en-US" b="1" smtClean="0">
              <a:latin typeface="Gabriola" pitchFamily="82" charset="0"/>
            </a:endParaRPr>
          </a:p>
        </p:txBody>
      </p:sp>
      <p:pic>
        <p:nvPicPr>
          <p:cNvPr id="15365" name="Picture 5" descr="birlikte kitap okuyan aile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38" y="3933825"/>
            <a:ext cx="3851275" cy="2132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ergenlerle aile çatışmas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76841"/>
            <a:ext cx="2808312" cy="271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etin kutusu 4"/>
          <p:cNvSpPr txBox="1">
            <a:spLocks noChangeArrowheads="1"/>
          </p:cNvSpPr>
          <p:nvPr/>
        </p:nvSpPr>
        <p:spPr bwMode="auto">
          <a:xfrm>
            <a:off x="684213" y="1557338"/>
            <a:ext cx="6551612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Gabriola" pitchFamily="82" charset="0"/>
              </a:rPr>
              <a:t>Anne ile baba seslerini yükselterek bir şeyler anlatmaya, bağırarak baskın çıkmaya çalışıyor.</a:t>
            </a:r>
            <a:endParaRPr lang="tr-TR" altLang="en-US" sz="2600" b="1">
              <a:latin typeface="Gabriola" pitchFamily="8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en-US" sz="2600" b="1">
              <a:latin typeface="Gabriola" pitchFamily="8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Gabriola" pitchFamily="82" charset="0"/>
              </a:rPr>
              <a:t> Çocuğun alt yazısı: Derdimi ancak sesimi yükselterek ya da bağırarak anlatabilirim</a:t>
            </a:r>
            <a:endParaRPr lang="tr-TR" altLang="en-US" sz="2600" b="1">
              <a:solidFill>
                <a:srgbClr val="FF0000"/>
              </a:solidFill>
              <a:latin typeface="Gabriola" pitchFamily="8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en-US" sz="2600" b="1">
              <a:solidFill>
                <a:srgbClr val="FF0000"/>
              </a:solidFill>
              <a:latin typeface="Gabriola" pitchFamily="8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en-US" sz="2600" b="1">
              <a:solidFill>
                <a:srgbClr val="FF0000"/>
              </a:solidFill>
              <a:latin typeface="Gabriola" pitchFamily="8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Gabriola" pitchFamily="82" charset="0"/>
              </a:rPr>
              <a:t>Anne ile baba anlaşamadıkları bir konunun çözüm yolları hakkında konuşuyorlar. </a:t>
            </a:r>
            <a:endParaRPr lang="tr-TR" altLang="en-US" sz="2600" b="1">
              <a:latin typeface="Gabriola" pitchFamily="8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en-US" sz="2600" b="1">
              <a:latin typeface="Gabriola" pitchFamily="8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Gabriola" pitchFamily="82" charset="0"/>
              </a:rPr>
              <a:t>Çocuğun alt yazısı: Aynı şeyi istemesek de konuşabilir, çözebiliriz.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116013" y="476250"/>
            <a:ext cx="72009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800" b="1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Anne baba ne der çocuk ne anlar?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5365" name="Picture 5" descr="kavga eden anne baba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3061950" cy="168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67" name="Picture 7" descr="birbiri ile konuÅan kadÄ±n erkek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232248" cy="1400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8435975" cy="46831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tr-TR" altLang="tr-TR" sz="2800" b="1" smtClean="0">
                <a:latin typeface="Gabriola" pitchFamily="82" charset="0"/>
              </a:rPr>
              <a:t>     </a:t>
            </a:r>
            <a:r>
              <a:rPr lang="en-US" altLang="tr-TR" sz="2800" b="1" smtClean="0">
                <a:latin typeface="Gabriola" pitchFamily="82" charset="0"/>
              </a:rPr>
              <a:t>Anne ile baba arasında bir problem var, konuşmalarda asıl sorundan uzaklaşılıyor ve birbirlerine “sen zaten…”, “sen hep…” gibi suçlayıcı sözler sarf ediyorlar.</a:t>
            </a:r>
          </a:p>
          <a:p>
            <a:pPr marL="0" indent="0">
              <a:buFont typeface="Arial" charset="0"/>
              <a:buNone/>
            </a:pPr>
            <a:r>
              <a:rPr lang="tr-TR" altLang="tr-TR" sz="2800" b="1" smtClean="0">
                <a:solidFill>
                  <a:srgbClr val="FF0000"/>
                </a:solidFill>
                <a:latin typeface="Gabriola" pitchFamily="82" charset="0"/>
              </a:rPr>
              <a:t>    </a:t>
            </a:r>
            <a:r>
              <a:rPr lang="en-US" altLang="tr-TR" sz="2800" b="1" smtClean="0">
                <a:solidFill>
                  <a:srgbClr val="FF0000"/>
                </a:solidFill>
                <a:latin typeface="Gabriola" pitchFamily="82" charset="0"/>
              </a:rPr>
              <a:t>Çocuğun alt yazısı: Problem çıktığında karşındakini suçlayabilirsin</a:t>
            </a:r>
          </a:p>
          <a:p>
            <a:pPr marL="0" indent="0">
              <a:buFont typeface="Arial" charset="0"/>
              <a:buNone/>
            </a:pPr>
            <a:r>
              <a:rPr lang="tr-TR" altLang="tr-TR" sz="2800" smtClean="0">
                <a:latin typeface="Gabriola" pitchFamily="82" charset="0"/>
              </a:rPr>
              <a:t>    </a:t>
            </a:r>
            <a:r>
              <a:rPr lang="en-US" altLang="tr-TR" sz="2800" b="1" smtClean="0">
                <a:latin typeface="Gabriola" pitchFamily="82" charset="0"/>
              </a:rPr>
              <a:t>Anne çocukla birlikteyken: “Baban bu yemeği sever hadi yapalım ona sürpriz olsun”</a:t>
            </a:r>
          </a:p>
          <a:p>
            <a:pPr marL="0" indent="0">
              <a:buFont typeface="Arial" charset="0"/>
              <a:buNone/>
            </a:pPr>
            <a:r>
              <a:rPr lang="tr-TR" altLang="tr-TR" sz="2800" b="1" smtClean="0">
                <a:latin typeface="Gabriola" pitchFamily="82" charset="0"/>
              </a:rPr>
              <a:t>     </a:t>
            </a:r>
            <a:r>
              <a:rPr lang="en-US" altLang="tr-TR" sz="2800" b="1" smtClean="0">
                <a:latin typeface="Gabriola" pitchFamily="82" charset="0"/>
              </a:rPr>
              <a:t>Baba çocukla beraberken: “Anne bu filmi sever hadi bilet alalım”</a:t>
            </a:r>
          </a:p>
          <a:p>
            <a:pPr marL="0" indent="0">
              <a:buFont typeface="Arial" charset="0"/>
              <a:buNone/>
            </a:pPr>
            <a:r>
              <a:rPr lang="tr-TR" altLang="tr-TR" sz="2800" smtClean="0">
                <a:latin typeface="Gabriola" pitchFamily="82" charset="0"/>
              </a:rPr>
              <a:t>     </a:t>
            </a:r>
            <a:r>
              <a:rPr lang="en-US" altLang="tr-TR" sz="2800" b="1" smtClean="0">
                <a:solidFill>
                  <a:srgbClr val="FF0000"/>
                </a:solidFill>
                <a:latin typeface="Gabriola" pitchFamily="82" charset="0"/>
              </a:rPr>
              <a:t>Çocuğun alt yazısı: İnsanlar değer verdikleri kişilere bunu gösterirler</a:t>
            </a:r>
            <a:r>
              <a:rPr lang="en-US" altLang="tr-TR" sz="2800" smtClean="0">
                <a:solidFill>
                  <a:srgbClr val="FF0000"/>
                </a:solidFill>
                <a:latin typeface="Gabriola" pitchFamily="82" charset="0"/>
              </a:rPr>
              <a:t>.</a:t>
            </a:r>
          </a:p>
          <a:p>
            <a:pPr marL="0" indent="0">
              <a:buFont typeface="Arial" charset="0"/>
              <a:buNone/>
            </a:pPr>
            <a:endParaRPr lang="en-US" altLang="tr-TR" smtClean="0">
              <a:latin typeface="Gabriola" pitchFamily="8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00113" y="333375"/>
            <a:ext cx="72009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800" b="1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Anne baba ne der çocuk ne anlar?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272337" cy="1223962"/>
          </a:xfrm>
          <a:effectLst>
            <a:outerShdw dist="107763" dir="135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tr-TR" altLang="en-US" sz="4000" b="1" smtClean="0">
                <a:solidFill>
                  <a:srgbClr val="E46C0A"/>
                </a:solidFill>
                <a:latin typeface="Gabriola" pitchFamily="82" charset="0"/>
              </a:rPr>
              <a:t>ÇOCUKLA İLETİŞİM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tr-TR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En güzel iletişim dili sevgidir. </a:t>
            </a:r>
          </a:p>
          <a:p>
            <a:pPr eaLnBrk="1" hangingPunct="1">
              <a:buFontTx/>
              <a:buChar char="•"/>
              <a:defRPr/>
            </a:pPr>
            <a:r>
              <a:rPr lang="tr-TR" sz="28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O</a:t>
            </a:r>
            <a:r>
              <a:rPr lang="tr-TR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na “sen dinlemeye değersin” </a:t>
            </a:r>
            <a:r>
              <a:rPr lang="tr-TR" sz="28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tr-TR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mesajını verin.</a:t>
            </a:r>
          </a:p>
          <a:p>
            <a:pPr eaLnBrk="1" hangingPunct="1">
              <a:buFontTx/>
              <a:buChar char="•"/>
              <a:defRPr/>
            </a:pPr>
            <a:r>
              <a:rPr lang="tr-TR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Zaman ayırın</a:t>
            </a:r>
          </a:p>
          <a:p>
            <a:pPr eaLnBrk="1" hangingPunct="1">
              <a:buFontTx/>
              <a:buChar char="•"/>
              <a:defRPr/>
            </a:pPr>
            <a:r>
              <a:rPr lang="tr-TR" sz="28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Gününün nasıl geçtiğini sorun</a:t>
            </a:r>
          </a:p>
        </p:txBody>
      </p:sp>
      <p:sp>
        <p:nvSpPr>
          <p:cNvPr id="14340" name="Küçük Resim Yer Tutucusu 1"/>
          <p:cNvSpPr>
            <a:spLocks noGrp="1" noTextEdit="1"/>
          </p:cNvSpPr>
          <p:nvPr>
            <p:ph type="clipArt" sz="half" idx="1"/>
          </p:nvPr>
        </p:nvSpPr>
        <p:spPr/>
      </p:sp>
      <p:pic>
        <p:nvPicPr>
          <p:cNvPr id="12293" name="Picture 6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743325" cy="4176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kdörtgen 4"/>
          <p:cNvSpPr>
            <a:spLocks noChangeArrowheads="1"/>
          </p:cNvSpPr>
          <p:nvPr/>
        </p:nvSpPr>
        <p:spPr bwMode="auto">
          <a:xfrm>
            <a:off x="179388" y="2781300"/>
            <a:ext cx="61023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en-US" sz="4800" b="1">
                <a:latin typeface="Gabriola" pitchFamily="82" charset="0"/>
              </a:rPr>
              <a:t>YAŞAMDA EN BÜYÜK MUTLULUK SEVİLDİĞİNİ BİLMEKTEN GELİR.                                                                      </a:t>
            </a:r>
            <a:r>
              <a:rPr lang="tr-TR" altLang="en-US" sz="4800" b="1">
                <a:solidFill>
                  <a:srgbClr val="0000FF"/>
                </a:solidFill>
                <a:latin typeface="Gabriola" pitchFamily="82" charset="0"/>
              </a:rPr>
              <a:t>Victor HUGO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en-US" sz="1800" b="1">
              <a:solidFill>
                <a:srgbClr val="0000FF"/>
              </a:solidFill>
              <a:latin typeface="Tahoma" pitchFamily="34" charset="0"/>
            </a:endParaRPr>
          </a:p>
        </p:txBody>
      </p:sp>
      <p:pic>
        <p:nvPicPr>
          <p:cNvPr id="69634" name="Picture 2" descr="aile iÃ§inde sevgi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4095750" cy="2762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79388" y="503238"/>
            <a:ext cx="8686800" cy="4114800"/>
          </a:xfrm>
        </p:spPr>
        <p:txBody>
          <a:bodyPr/>
          <a:lstStyle/>
          <a:p>
            <a:r>
              <a:rPr lang="tr-TR" altLang="en-US" b="1" smtClean="0">
                <a:latin typeface="Gabriola" pitchFamily="82" charset="0"/>
              </a:rPr>
              <a:t>N</a:t>
            </a:r>
            <a:r>
              <a:rPr lang="en-US" altLang="en-US" b="1" smtClean="0">
                <a:latin typeface="Gabriola" pitchFamily="82" charset="0"/>
              </a:rPr>
              <a:t>asihatlerden uzak dur</a:t>
            </a:r>
            <a:r>
              <a:rPr lang="tr-TR" altLang="en-US" b="1" smtClean="0">
                <a:latin typeface="Gabriola" pitchFamily="82" charset="0"/>
              </a:rPr>
              <a:t>un</a:t>
            </a:r>
            <a:r>
              <a:rPr lang="en-US" altLang="en-US" b="1" smtClean="0">
                <a:latin typeface="Gabriola" pitchFamily="82" charset="0"/>
              </a:rPr>
              <a:t>.</a:t>
            </a:r>
            <a:endParaRPr lang="tr-TR" altLang="en-US" b="1" smtClean="0">
              <a:latin typeface="Gabriola" pitchFamily="82" charset="0"/>
            </a:endParaRPr>
          </a:p>
          <a:p>
            <a:r>
              <a:rPr lang="en-US" altLang="en-US" b="1" smtClean="0">
                <a:latin typeface="Gabriola" pitchFamily="82" charset="0"/>
              </a:rPr>
              <a:t> Nasihatler genelde anlatıcının düşüncelerini yansıtır ve konuşmada karşılıklılık yoktur. </a:t>
            </a:r>
            <a:endParaRPr lang="tr-TR" altLang="en-US" b="1" smtClean="0">
              <a:latin typeface="Gabriola" pitchFamily="82" charset="0"/>
            </a:endParaRPr>
          </a:p>
          <a:p>
            <a:r>
              <a:rPr lang="tr-TR" altLang="en-US" b="1" smtClean="0">
                <a:latin typeface="Gabriola" pitchFamily="82" charset="0"/>
              </a:rPr>
              <a:t>B</a:t>
            </a:r>
            <a:r>
              <a:rPr lang="en-US" altLang="en-US" b="1" smtClean="0">
                <a:latin typeface="Gabriola" pitchFamily="82" charset="0"/>
              </a:rPr>
              <a:t>izim ihtiyacımız olan çocuğu</a:t>
            </a:r>
            <a:r>
              <a:rPr lang="tr-TR" altLang="en-US" b="1" smtClean="0">
                <a:latin typeface="Gabriola" pitchFamily="82" charset="0"/>
              </a:rPr>
              <a:t>n</a:t>
            </a:r>
            <a:r>
              <a:rPr lang="en-US" altLang="en-US" b="1" smtClean="0">
                <a:latin typeface="Gabriola" pitchFamily="82" charset="0"/>
              </a:rPr>
              <a:t> </a:t>
            </a:r>
            <a:endParaRPr lang="tr-TR" altLang="en-US" b="1" smtClean="0">
              <a:latin typeface="Gabriola" pitchFamily="82" charset="0"/>
            </a:endParaRPr>
          </a:p>
          <a:p>
            <a:pPr>
              <a:buFont typeface="Arial" charset="0"/>
              <a:buNone/>
            </a:pPr>
            <a:r>
              <a:rPr lang="en-US" altLang="en-US" b="1" smtClean="0">
                <a:latin typeface="Gabriola" pitchFamily="82" charset="0"/>
              </a:rPr>
              <a:t>düşüncelerini bilmektir. </a:t>
            </a:r>
            <a:endParaRPr lang="tr-TR" altLang="en-US" b="1" smtClean="0">
              <a:latin typeface="Gabriola" pitchFamily="82" charset="0"/>
            </a:endParaRPr>
          </a:p>
          <a:p>
            <a:pPr>
              <a:buFont typeface="Arial" charset="0"/>
              <a:buNone/>
            </a:pPr>
            <a:r>
              <a:rPr lang="tr-TR" altLang="en-US" b="1" smtClean="0">
                <a:latin typeface="Gabriola" pitchFamily="82" charset="0"/>
              </a:rPr>
              <a:t>Çocuğunuzu </a:t>
            </a:r>
            <a:r>
              <a:rPr lang="en-US" altLang="en-US" b="1" smtClean="0">
                <a:latin typeface="Gabriola" pitchFamily="82" charset="0"/>
              </a:rPr>
              <a:t>konuşmaya teşvik e</a:t>
            </a:r>
            <a:r>
              <a:rPr lang="tr-TR" altLang="en-US" b="1" smtClean="0">
                <a:latin typeface="Gabriola" pitchFamily="82" charset="0"/>
              </a:rPr>
              <a:t>din.</a:t>
            </a:r>
            <a:r>
              <a:rPr lang="en-US" altLang="en-US" b="1" smtClean="0"/>
              <a:t> </a:t>
            </a:r>
          </a:p>
        </p:txBody>
      </p:sp>
      <p:pic>
        <p:nvPicPr>
          <p:cNvPr id="14341" name="Picture 5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938137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Metin Yer Tutucusu 2"/>
          <p:cNvSpPr>
            <a:spLocks noGrp="1"/>
          </p:cNvSpPr>
          <p:nvPr>
            <p:ph type="body" sz="half" idx="1"/>
          </p:nvPr>
        </p:nvSpPr>
        <p:spPr>
          <a:xfrm>
            <a:off x="20638" y="333375"/>
            <a:ext cx="8686800" cy="4114800"/>
          </a:xfrm>
        </p:spPr>
        <p:txBody>
          <a:bodyPr/>
          <a:lstStyle/>
          <a:p>
            <a:pPr>
              <a:defRPr/>
            </a:pPr>
            <a:endParaRPr lang="tr-TR" altLang="en-US" b="1" dirty="0" smtClean="0">
              <a:latin typeface="Gabriola" pitchFamily="82" charset="0"/>
            </a:endParaRPr>
          </a:p>
          <a:p>
            <a:pPr>
              <a:defRPr/>
            </a:pPr>
            <a:r>
              <a:rPr lang="en-US" altLang="en-US" b="1" dirty="0" err="1" smtClean="0">
                <a:latin typeface="Gabriola" pitchFamily="82" charset="0"/>
              </a:rPr>
              <a:t>İletişim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kurmak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adına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sık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sık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yapılan</a:t>
            </a:r>
            <a:endParaRPr lang="tr-TR" altLang="en-US" b="1" dirty="0" smtClean="0">
              <a:latin typeface="Gabriola" pitchFamily="82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en-US" b="1" dirty="0" smtClean="0">
                <a:latin typeface="Gabriola" pitchFamily="82" charset="0"/>
              </a:rPr>
              <a:t> "</a:t>
            </a:r>
            <a:r>
              <a:rPr lang="en-US" altLang="en-US" b="1" dirty="0" err="1" smtClean="0">
                <a:latin typeface="Gabriola" pitchFamily="82" charset="0"/>
              </a:rPr>
              <a:t>çocuğumla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arkadaş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gibiyim</a:t>
            </a:r>
            <a:r>
              <a:rPr lang="en-US" altLang="en-US" b="1" dirty="0" smtClean="0">
                <a:latin typeface="Gabriola" pitchFamily="82" charset="0"/>
              </a:rPr>
              <a:t>" </a:t>
            </a:r>
            <a:endParaRPr lang="tr-TR" altLang="en-US" b="1" dirty="0" smtClean="0">
              <a:latin typeface="Gabriola" pitchFamily="82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en-US" b="1" dirty="0" err="1" smtClean="0">
                <a:latin typeface="Gabriola" pitchFamily="82" charset="0"/>
              </a:rPr>
              <a:t>yöntemini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kullan</a:t>
            </a:r>
            <a:r>
              <a:rPr lang="tr-TR" altLang="en-US" b="1" dirty="0" smtClean="0">
                <a:latin typeface="Gabriola" pitchFamily="82" charset="0"/>
              </a:rPr>
              <a:t>mayın</a:t>
            </a:r>
            <a:r>
              <a:rPr lang="en-US" altLang="en-US" b="1" dirty="0" smtClean="0">
                <a:latin typeface="Gabriola" pitchFamily="82" charset="0"/>
              </a:rPr>
              <a:t>.</a:t>
            </a:r>
            <a:r>
              <a:rPr lang="en-US" altLang="en-US" b="1" dirty="0" err="1" smtClean="0">
                <a:latin typeface="Gabriola" pitchFamily="82" charset="0"/>
              </a:rPr>
              <a:t>Çocukların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endParaRPr lang="tr-TR" altLang="en-US" b="1" dirty="0" smtClean="0">
              <a:latin typeface="Gabriola" pitchFamily="82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en-US" b="1" dirty="0" err="1" smtClean="0">
                <a:latin typeface="Gabriola" pitchFamily="82" charset="0"/>
              </a:rPr>
              <a:t>arkadaşa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değil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anneye</a:t>
            </a:r>
            <a:r>
              <a:rPr lang="en-US" altLang="en-US" b="1" dirty="0" smtClean="0">
                <a:latin typeface="Gabriola" pitchFamily="82" charset="0"/>
              </a:rPr>
              <a:t>, </a:t>
            </a:r>
            <a:r>
              <a:rPr lang="en-US" altLang="en-US" b="1" dirty="0" err="1" smtClean="0">
                <a:latin typeface="Gabriola" pitchFamily="82" charset="0"/>
              </a:rPr>
              <a:t>babaya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ihtiyaçları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vardır</a:t>
            </a:r>
            <a:r>
              <a:rPr lang="en-US" altLang="en-US" b="1" dirty="0" smtClean="0">
                <a:latin typeface="Gabriola" pitchFamily="82" charset="0"/>
              </a:rPr>
              <a:t>.</a:t>
            </a:r>
            <a:endParaRPr lang="tr-TR" altLang="en-US" b="1" dirty="0" smtClean="0">
              <a:latin typeface="Gabriola" pitchFamily="82" charset="0"/>
            </a:endParaRPr>
          </a:p>
          <a:p>
            <a:pPr>
              <a:defRPr/>
            </a:pPr>
            <a:endParaRPr lang="tr-TR" altLang="en-US" b="1" dirty="0" smtClean="0">
              <a:latin typeface="Gabriola" pitchFamily="82" charset="0"/>
            </a:endParaRPr>
          </a:p>
          <a:p>
            <a:pPr>
              <a:defRPr/>
            </a:pPr>
            <a:r>
              <a:rPr lang="tr-TR" altLang="en-US" b="1" dirty="0" smtClean="0">
                <a:latin typeface="Gabriola" pitchFamily="82" charset="0"/>
              </a:rPr>
              <a:t>Siz a</a:t>
            </a:r>
            <a:r>
              <a:rPr lang="en-US" altLang="en-US" b="1" dirty="0" err="1" smtClean="0">
                <a:latin typeface="Gabriola" pitchFamily="82" charset="0"/>
              </a:rPr>
              <a:t>nne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babalık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modelini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öğretecek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kişiler</a:t>
            </a:r>
            <a:r>
              <a:rPr lang="tr-TR" altLang="en-US" b="1" dirty="0" smtClean="0">
                <a:latin typeface="Gabriola" pitchFamily="82" charset="0"/>
              </a:rPr>
              <a:t>siniz</a:t>
            </a:r>
            <a:r>
              <a:rPr lang="en-US" altLang="en-US" b="1" dirty="0" smtClean="0">
                <a:latin typeface="Gabriola" pitchFamily="82" charset="0"/>
              </a:rPr>
              <a:t>. </a:t>
            </a:r>
            <a:r>
              <a:rPr lang="en-US" altLang="en-US" b="1" dirty="0" err="1" smtClean="0">
                <a:latin typeface="Gabriola" pitchFamily="82" charset="0"/>
              </a:rPr>
              <a:t>Aksi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takdirde</a:t>
            </a:r>
            <a:r>
              <a:rPr lang="en-US" altLang="en-US" b="1" dirty="0" smtClean="0">
                <a:latin typeface="Gabriola" pitchFamily="82" charset="0"/>
              </a:rPr>
              <a:t> model </a:t>
            </a:r>
            <a:r>
              <a:rPr lang="en-US" altLang="en-US" b="1" dirty="0" err="1" smtClean="0">
                <a:latin typeface="Gabriola" pitchFamily="82" charset="0"/>
              </a:rPr>
              <a:t>alarak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öğrenme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yöntemi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eksik</a:t>
            </a:r>
            <a:r>
              <a:rPr lang="en-US" altLang="en-US" b="1" dirty="0" smtClean="0">
                <a:latin typeface="Gabriola" pitchFamily="82" charset="0"/>
              </a:rPr>
              <a:t> </a:t>
            </a:r>
            <a:r>
              <a:rPr lang="en-US" altLang="en-US" b="1" dirty="0" err="1" smtClean="0">
                <a:latin typeface="Gabriola" pitchFamily="82" charset="0"/>
              </a:rPr>
              <a:t>kalacaktır</a:t>
            </a:r>
            <a:r>
              <a:rPr lang="en-US" altLang="en-US" b="1" dirty="0" smtClean="0">
                <a:latin typeface="Gabriola" pitchFamily="82" charset="0"/>
              </a:rPr>
              <a:t>.</a:t>
            </a:r>
            <a:endParaRPr lang="tr-TR" altLang="en-US" b="1" dirty="0" smtClean="0">
              <a:latin typeface="Gabriola" pitchFamily="82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b="1" dirty="0" smtClean="0">
              <a:latin typeface="Gabriola" pitchFamily="82" charset="0"/>
            </a:endParaRPr>
          </a:p>
        </p:txBody>
      </p:sp>
      <p:pic>
        <p:nvPicPr>
          <p:cNvPr id="16389" name="Picture 5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2952750" cy="1944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534</Words>
  <Application>Microsoft Office PowerPoint</Application>
  <PresentationFormat>Ekran Gösterisi (4:3)</PresentationFormat>
  <Paragraphs>85</Paragraphs>
  <Slides>26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8" baseType="lpstr">
      <vt:lpstr>Tahoma</vt:lpstr>
      <vt:lpstr>Arial</vt:lpstr>
      <vt:lpstr>Calibri</vt:lpstr>
      <vt:lpstr>Gabriola</vt:lpstr>
      <vt:lpstr>Garamond</vt:lpstr>
      <vt:lpstr>Wingdings</vt:lpstr>
      <vt:lpstr>Verdana</vt:lpstr>
      <vt:lpstr>FreesiaUPC</vt:lpstr>
      <vt:lpstr>Times New Roman</vt:lpstr>
      <vt:lpstr>Bauhaus 93</vt:lpstr>
      <vt:lpstr>Ofis Teması</vt:lpstr>
      <vt:lpstr>Microsoft Office PowerPoint 97-2003 Sunusu</vt:lpstr>
      <vt:lpstr>AİLE İÇİ İLETİŞİM</vt:lpstr>
      <vt:lpstr>PowerPoint Sunusu</vt:lpstr>
      <vt:lpstr>PowerPoint Sunusu</vt:lpstr>
      <vt:lpstr>PowerPoint Sunusu</vt:lpstr>
      <vt:lpstr>PowerPoint Sunusu</vt:lpstr>
      <vt:lpstr>ÇOCUKLA İLETİŞİM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AİLEDE SORUMLULUKLARIN PAYLAŞIMI 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2/A SINIFI VELİ TOPLANTISI</dc:title>
  <dc:creator>Turhan</dc:creator>
  <cp:lastModifiedBy>Tumer</cp:lastModifiedBy>
  <cp:revision>129</cp:revision>
  <dcterms:created xsi:type="dcterms:W3CDTF">2006-11-21T19:26:15Z</dcterms:created>
  <dcterms:modified xsi:type="dcterms:W3CDTF">2019-03-11T18:47:21Z</dcterms:modified>
</cp:coreProperties>
</file>