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8"/>
  </p:notesMasterIdLst>
  <p:sldIdLst>
    <p:sldId id="348" r:id="rId2"/>
    <p:sldId id="349" r:id="rId3"/>
    <p:sldId id="375" r:id="rId4"/>
    <p:sldId id="368" r:id="rId5"/>
    <p:sldId id="370" r:id="rId6"/>
    <p:sldId id="285" r:id="rId7"/>
    <p:sldId id="288" r:id="rId8"/>
    <p:sldId id="324" r:id="rId9"/>
    <p:sldId id="300" r:id="rId10"/>
    <p:sldId id="328" r:id="rId11"/>
    <p:sldId id="372" r:id="rId12"/>
    <p:sldId id="297" r:id="rId13"/>
    <p:sldId id="332" r:id="rId14"/>
    <p:sldId id="337" r:id="rId15"/>
    <p:sldId id="359" r:id="rId16"/>
    <p:sldId id="360" r:id="rId17"/>
    <p:sldId id="363" r:id="rId18"/>
    <p:sldId id="365" r:id="rId19"/>
    <p:sldId id="361" r:id="rId20"/>
    <p:sldId id="362" r:id="rId21"/>
    <p:sldId id="364" r:id="rId22"/>
    <p:sldId id="355" r:id="rId23"/>
    <p:sldId id="366" r:id="rId24"/>
    <p:sldId id="346" r:id="rId25"/>
    <p:sldId id="357" r:id="rId26"/>
    <p:sldId id="356" r:id="rId2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7FFFF"/>
    <a:srgbClr val="00FFFF"/>
    <a:srgbClr val="A1FFFF"/>
    <a:srgbClr val="000000"/>
    <a:srgbClr val="CC99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3" autoAdjust="0"/>
    <p:restoredTop sz="93833" autoAdjust="0"/>
  </p:normalViewPr>
  <p:slideViewPr>
    <p:cSldViewPr>
      <p:cViewPr>
        <p:scale>
          <a:sx n="76" d="100"/>
          <a:sy n="76" d="100"/>
        </p:scale>
        <p:origin x="-140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711EC5-386E-4C5C-BB2C-3088C360F645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902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376018-01CC-4FA1-A063-82AC91B93640}" type="slidenum">
              <a:rPr lang="tr-TR" altLang="en-US"/>
              <a:pPr>
                <a:spcBef>
                  <a:spcPct val="0"/>
                </a:spcBef>
              </a:pPr>
              <a:t>1</a:t>
            </a:fld>
            <a:endParaRPr lang="tr-TR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52EF3C-1DBF-48EF-8C29-60D64C077291}" type="slidenum">
              <a:rPr lang="tr-TR" altLang="en-US"/>
              <a:pPr>
                <a:spcBef>
                  <a:spcPct val="0"/>
                </a:spcBef>
              </a:pPr>
              <a:t>6</a:t>
            </a:fld>
            <a:endParaRPr lang="tr-TR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1C604E0-91F3-4DD1-8641-166209750B03}" type="slidenum">
              <a:rPr lang="tr-TR" altLang="en-US"/>
              <a:pPr>
                <a:spcBef>
                  <a:spcPct val="0"/>
                </a:spcBef>
              </a:pPr>
              <a:t>7</a:t>
            </a:fld>
            <a:endParaRPr lang="tr-TR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3A79482-8618-4DD4-9059-ADAE6758C31A}" type="slidenum">
              <a:rPr lang="tr-TR" altLang="en-US"/>
              <a:pPr>
                <a:spcBef>
                  <a:spcPct val="0"/>
                </a:spcBef>
              </a:pPr>
              <a:t>9</a:t>
            </a:fld>
            <a:endParaRPr lang="tr-TR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10765BA-2B45-461B-9833-AFA4030D3D52}" type="slidenum">
              <a:rPr lang="tr-TR" altLang="en-US"/>
              <a:pPr>
                <a:spcBef>
                  <a:spcPct val="0"/>
                </a:spcBef>
              </a:pPr>
              <a:t>12</a:t>
            </a:fld>
            <a:endParaRPr lang="tr-TR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03EF462-49BC-477B-93AC-ADD2B4B022CA}" type="slidenum">
              <a:rPr lang="tr-TR" altLang="en-US"/>
              <a:pPr>
                <a:spcBef>
                  <a:spcPct val="0"/>
                </a:spcBef>
              </a:pPr>
              <a:t>15</a:t>
            </a:fld>
            <a:endParaRPr lang="tr-TR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62BD679-82E9-4482-9297-4A905048A21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12472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C69F-DE37-4DD3-B36D-A702107643B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9930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E5448-DF08-4E71-8C4E-BCAA29C9B4D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2620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67F7DE7-8BFC-43E1-867B-AE041425188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9359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DBBA8-99BE-444D-8AA5-B52ABEF043A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7716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DAF0035-0E95-467B-9A48-BA7A0748F88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73915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3B029-8A4B-464C-B6A5-FDC85E79AAD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753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AE2CA-AE3D-4EF1-96F2-C3F397810F5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42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4B7A-F2C0-4C4D-B58B-004CB5A42EF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8442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CC411-9D3A-4B5D-8800-294F35E7ADF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70518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C3551-06EB-4A69-9170-C7B2D7C7C60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118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4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5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16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D88B8E8-B642-42C0-824F-662E4060B1E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12545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  <a:endParaRPr lang="en-US" alt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  <a:endParaRPr lang="en-US" alt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33E41129-DC2A-4448-9835-103CD40E96E3}" type="slidenum">
              <a:rPr lang="tr-TR" altLang="en-US"/>
              <a:pPr/>
              <a:t>‹#›</a:t>
            </a:fld>
            <a:endParaRPr lang="tr-TR" altLang="en-US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2" r:id="rId2"/>
    <p:sldLayoutId id="2147483971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72" r:id="rId9"/>
    <p:sldLayoutId id="2147483968" r:id="rId10"/>
    <p:sldLayoutId id="2147483969" r:id="rId11"/>
    <p:sldLayoutId id="21474839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ÃFKENÄ°N RESMÄ°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052513"/>
            <a:ext cx="8569325" cy="51022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5050"/>
                </a:solidFill>
              </a:rPr>
              <a:t>ATASÖZLERİMİZ</a:t>
            </a:r>
          </a:p>
        </p:txBody>
      </p:sp>
      <p:sp>
        <p:nvSpPr>
          <p:cNvPr id="2416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876425"/>
            <a:ext cx="8229600" cy="4389438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tr-TR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tr-T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tr-T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tr-TR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latin typeface="Comic Sans MS" pitchFamily="66" charset="0"/>
              </a:rPr>
              <a:t>“Öfke gelir gider, kelle gider gelmez!”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 smtClean="0">
                <a:latin typeface="Comic Sans MS" pitchFamily="66" charset="0"/>
              </a:rPr>
              <a:t>“</a:t>
            </a:r>
            <a:r>
              <a:rPr lang="tr-TR" dirty="0">
                <a:latin typeface="Comic Sans MS" pitchFamily="66" charset="0"/>
              </a:rPr>
              <a:t>Öfke baldan tatlıdır!”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dirty="0">
                <a:latin typeface="Comic Sans MS" pitchFamily="66" charset="0"/>
              </a:rPr>
              <a:t>“Öfkede akıl olmaz</a:t>
            </a:r>
            <a:r>
              <a:rPr lang="tr-TR" dirty="0" smtClean="0">
                <a:latin typeface="Comic Sans MS" pitchFamily="66" charset="0"/>
              </a:rPr>
              <a:t>!”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“</a:t>
            </a:r>
            <a:r>
              <a:rPr lang="tr-TR" dirty="0">
                <a:latin typeface="Comic Sans MS" pitchFamily="66" charset="0"/>
              </a:rPr>
              <a:t>Öfkeyle kalkan, zararla oturur”</a:t>
            </a:r>
            <a:endParaRPr lang="tr-TR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latin typeface="Comic Sans MS" pitchFamily="66" charset="0"/>
            </a:endParaRPr>
          </a:p>
        </p:txBody>
      </p:sp>
      <p:sp>
        <p:nvSpPr>
          <p:cNvPr id="20484" name="AutoShape 6" descr="dÃ¼ÅÃ¼nen adam emoji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AutoShape 8" descr="dÃ¼ÅÃ¼nen adam emoji ile ilgili gÃ¶rsel sonuc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AutoShape 10" descr="dÃ¼ÅÃ¼nen adam emoji ile ilgili gÃ¶rsel sonucu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0487" name="Picture 1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8527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utoUpdateAnimBg="0"/>
      <p:bldP spid="2416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C0099"/>
                </a:solidFill>
              </a:rPr>
              <a:t> </a:t>
            </a:r>
            <a:r>
              <a:rPr lang="en-US" altLang="en-US" sz="4000" b="1" smtClean="0">
                <a:solidFill>
                  <a:srgbClr val="CC0099"/>
                </a:solidFill>
              </a:rPr>
              <a:t> Öfke  ve  Fizyolojik  Tepkiler:</a:t>
            </a:r>
            <a:endParaRPr lang="tr-TR" altLang="en-US" sz="4000" b="1" smtClean="0">
              <a:solidFill>
                <a:srgbClr val="CC009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 smtClean="0">
                <a:latin typeface="Comic Sans MS" panose="030F0702030302020204" pitchFamily="66" charset="0"/>
              </a:rPr>
              <a:t>Nabzın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ve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kan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basıncının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artması</a:t>
            </a:r>
            <a:endParaRPr lang="tr-TR" altLang="en-US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 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Sık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sık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ve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zor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nefes</a:t>
            </a:r>
            <a:r>
              <a:rPr lang="en-US" altLang="en-US" dirty="0" smtClean="0">
                <a:latin typeface="Comic Sans MS" panose="030F0702030302020204" pitchFamily="66" charset="0"/>
              </a:rPr>
              <a:t> alma	</a:t>
            </a:r>
            <a:endParaRPr lang="tr-TR" altLang="en-US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  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Baş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ağrısı</a:t>
            </a:r>
            <a:endParaRPr lang="tr-TR" altLang="en-US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US" altLang="en-US" dirty="0" smtClean="0">
                <a:latin typeface="Comic Sans MS" panose="030F0702030302020204" pitchFamily="66" charset="0"/>
              </a:rPr>
              <a:t>  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Kas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ağrıları</a:t>
            </a:r>
            <a:r>
              <a:rPr lang="en-US" altLang="en-US" dirty="0" smtClean="0">
                <a:latin typeface="Comic Sans MS" panose="030F0702030302020204" pitchFamily="66" charset="0"/>
              </a:rPr>
              <a:t>,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sırt</a:t>
            </a:r>
            <a:r>
              <a:rPr lang="en-US" altLang="en-US" dirty="0" smtClean="0">
                <a:latin typeface="Comic Sans MS" panose="030F0702030302020204" pitchFamily="66" charset="0"/>
              </a:rPr>
              <a:t>,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boyun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endParaRPr lang="tr-TR" altLang="en-US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tr-TR" altLang="en-US" dirty="0" smtClean="0">
                <a:latin typeface="Comic Sans MS" panose="030F0702030302020204" pitchFamily="66" charset="0"/>
              </a:rPr>
              <a:t>     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ağrıları</a:t>
            </a:r>
            <a:endParaRPr lang="en-US" altLang="en-US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tr-TR" alt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21508" name="Picture 4" descr="a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277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268413"/>
            <a:ext cx="7812088" cy="4321175"/>
          </a:xfrm>
        </p:spPr>
        <p:txBody>
          <a:bodyPr/>
          <a:lstStyle/>
          <a:p>
            <a:pPr algn="ctr" eaLnBrk="1" hangingPunct="1"/>
            <a:r>
              <a:rPr lang="tr-TR" altLang="en-US" sz="6600" smtClean="0">
                <a:solidFill>
                  <a:srgbClr val="FF5050"/>
                </a:solidFill>
                <a:latin typeface="Comic Sans MS" pitchFamily="66" charset="0"/>
              </a:rPr>
              <a:t/>
            </a:r>
            <a:br>
              <a:rPr lang="tr-TR" altLang="en-US" sz="6600" smtClean="0">
                <a:solidFill>
                  <a:srgbClr val="FF5050"/>
                </a:solidFill>
                <a:latin typeface="Comic Sans MS" pitchFamily="66" charset="0"/>
              </a:rPr>
            </a:br>
            <a:r>
              <a:rPr lang="tr-TR" altLang="en-US" sz="6600" smtClean="0">
                <a:solidFill>
                  <a:srgbClr val="FF5050"/>
                </a:solidFill>
                <a:latin typeface="Comic Sans MS" pitchFamily="66" charset="0"/>
              </a:rPr>
              <a:t/>
            </a:r>
            <a:br>
              <a:rPr lang="tr-TR" altLang="en-US" sz="6600" smtClean="0">
                <a:solidFill>
                  <a:srgbClr val="FF5050"/>
                </a:solidFill>
                <a:latin typeface="Comic Sans MS" pitchFamily="66" charset="0"/>
              </a:rPr>
            </a:br>
            <a:r>
              <a:rPr lang="tr-TR" altLang="en-US" sz="6600" smtClean="0">
                <a:solidFill>
                  <a:srgbClr val="FF5050"/>
                </a:solidFill>
                <a:latin typeface="Comic Sans MS" pitchFamily="66" charset="0"/>
              </a:rPr>
              <a:t>  ÖFKENİ KONTROL ET…</a:t>
            </a:r>
          </a:p>
        </p:txBody>
      </p:sp>
      <p:pic>
        <p:nvPicPr>
          <p:cNvPr id="22531" name="Picture 5" descr="Ã¶fke kontrolÃ¼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981075"/>
            <a:ext cx="52879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84213" y="836613"/>
            <a:ext cx="7991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5050"/>
                </a:solidFill>
                <a:latin typeface="Comic Sans MS" pitchFamily="66" charset="0"/>
              </a:rPr>
              <a:t>Öfkenin Kontrol Edilmesi</a:t>
            </a:r>
            <a:r>
              <a:rPr lang="en-US" altLang="en-US" sz="3600">
                <a:solidFill>
                  <a:srgbClr val="FF5050"/>
                </a:solidFill>
                <a:latin typeface="Comic Sans MS" pitchFamily="66" charset="0"/>
              </a:rPr>
              <a:t>:</a:t>
            </a:r>
            <a:r>
              <a:rPr lang="en-US" altLang="en-US" sz="2800">
                <a:latin typeface="Comic Sans MS" pitchFamily="66" charset="0"/>
              </a:rPr>
              <a:t> </a:t>
            </a:r>
            <a:endParaRPr lang="tr-TR" altLang="en-US" sz="2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280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2800">
                <a:latin typeface="Comic Sans MS" pitchFamily="66" charset="0"/>
              </a:rPr>
              <a:t>Öfkeyi doğru ifade etme becerisini kazanmaya “</a:t>
            </a:r>
            <a:r>
              <a:rPr lang="en-US" altLang="en-US" sz="2800">
                <a:solidFill>
                  <a:srgbClr val="FF5050"/>
                </a:solidFill>
                <a:latin typeface="Comic Sans MS" pitchFamily="66" charset="0"/>
              </a:rPr>
              <a:t>öfke kontrolü</a:t>
            </a:r>
            <a:r>
              <a:rPr lang="en-US" altLang="en-US" sz="2800">
                <a:latin typeface="Comic Sans MS" pitchFamily="66" charset="0"/>
              </a:rPr>
              <a:t>” denir.</a:t>
            </a:r>
            <a:endParaRPr lang="tr-TR" altLang="en-US" sz="2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28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Comic Sans MS" pitchFamily="66" charset="0"/>
              </a:rPr>
              <a:t>  Öfke kontrolünde </a:t>
            </a:r>
            <a:r>
              <a:rPr lang="tr-TR" altLang="en-US" sz="2800" u="sng">
                <a:latin typeface="Comic Sans MS" pitchFamily="66" charset="0"/>
              </a:rPr>
              <a:t>temel amaç;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Comic Sans MS" pitchFamily="66" charset="0"/>
              </a:rPr>
              <a:t>   </a:t>
            </a:r>
            <a:r>
              <a:rPr lang="tr-TR" altLang="en-US" sz="2800">
                <a:solidFill>
                  <a:srgbClr val="FF5050"/>
                </a:solidFill>
                <a:latin typeface="Comic Sans MS" pitchFamily="66" charset="0"/>
              </a:rPr>
              <a:t>saldırganlıktan uzak</a:t>
            </a:r>
            <a:r>
              <a:rPr lang="tr-TR" altLang="en-US" sz="2800">
                <a:latin typeface="Comic Sans MS" pitchFamily="66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Comic Sans MS" pitchFamily="66" charset="0"/>
              </a:rPr>
              <a:t>   </a:t>
            </a:r>
            <a:r>
              <a:rPr lang="tr-TR" altLang="en-US" sz="2800">
                <a:solidFill>
                  <a:srgbClr val="FFC000"/>
                </a:solidFill>
                <a:latin typeface="Comic Sans MS" pitchFamily="66" charset="0"/>
              </a:rPr>
              <a:t>şiddet içermeyen,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latin typeface="Comic Sans MS" pitchFamily="66" charset="0"/>
              </a:rPr>
              <a:t>   kişinin </a:t>
            </a:r>
            <a:r>
              <a:rPr lang="tr-TR" altLang="en-US" sz="2800">
                <a:solidFill>
                  <a:srgbClr val="0070C0"/>
                </a:solidFill>
                <a:latin typeface="Comic Sans MS" pitchFamily="66" charset="0"/>
              </a:rPr>
              <a:t>kendisine ve çevresine zarar   vermeyecek şekilde  </a:t>
            </a:r>
            <a:r>
              <a:rPr lang="tr-TR" altLang="en-US" sz="2800">
                <a:latin typeface="Comic Sans MS" pitchFamily="66" charset="0"/>
              </a:rPr>
              <a:t>duygusunu ifade becerisi kazanmasıdır.          </a:t>
            </a:r>
          </a:p>
        </p:txBody>
      </p:sp>
      <p:pic>
        <p:nvPicPr>
          <p:cNvPr id="24579" name="Picture 5" descr="argue24l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021388"/>
            <a:ext cx="19780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187450" y="476250"/>
            <a:ext cx="8713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800" b="1">
                <a:solidFill>
                  <a:srgbClr val="FF5050"/>
                </a:solidFill>
                <a:latin typeface="Comic Sans MS" pitchFamily="66" charset="0"/>
              </a:rPr>
              <a:t>ÖFKE KONTROL</a:t>
            </a:r>
            <a:r>
              <a:rPr lang="tr-TR" altLang="en-US" sz="2800" b="1">
                <a:solidFill>
                  <a:srgbClr val="FF5050"/>
                </a:solidFill>
                <a:latin typeface="Comic Sans MS" pitchFamily="66" charset="0"/>
              </a:rPr>
              <a:t>ÜNDE</a:t>
            </a:r>
            <a:r>
              <a:rPr lang="de-DE" altLang="en-US" sz="2800" b="1">
                <a:solidFill>
                  <a:srgbClr val="FF5050"/>
                </a:solidFill>
                <a:latin typeface="Comic Sans MS" pitchFamily="66" charset="0"/>
              </a:rPr>
              <a:t> TEMEL İLKELER</a:t>
            </a:r>
            <a:endParaRPr lang="tr-TR" altLang="en-US" sz="2800" b="1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1042988" y="1484313"/>
            <a:ext cx="7705725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>
                <a:latin typeface="Comic Sans MS" pitchFamily="66" charset="0"/>
              </a:rPr>
              <a:t>*</a:t>
            </a:r>
            <a:r>
              <a:rPr lang="de-DE" altLang="en-US" sz="3200">
                <a:latin typeface="Comic Sans MS" pitchFamily="66" charset="0"/>
              </a:rPr>
              <a:t>Konu sizin için önemliyse mutlaka konuşun.</a:t>
            </a:r>
            <a:r>
              <a:rPr lang="tr-TR" altLang="en-US" sz="3200"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*Ben Diliyle Konuşun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*İnsanların farklı olduğu gerçeğini kabul edin.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*Hiçbir sonuca varmayan tartışmalara girmeyin.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549275"/>
            <a:ext cx="8229600" cy="138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Comic Sans MS" pitchFamily="66" charset="0"/>
              </a:rPr>
              <a:t>ANLAMAK İÇİN DİNLE…</a:t>
            </a:r>
            <a:br>
              <a:rPr lang="tr-TR" dirty="0">
                <a:latin typeface="Comic Sans MS" pitchFamily="66" charset="0"/>
              </a:rPr>
            </a:br>
            <a:endParaRPr lang="tr-TR" dirty="0">
              <a:latin typeface="Comic Sans MS" pitchFamily="66" charset="0"/>
            </a:endParaRPr>
          </a:p>
        </p:txBody>
      </p:sp>
      <p:sp>
        <p:nvSpPr>
          <p:cNvPr id="323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03350" y="1600200"/>
            <a:ext cx="728345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en-US" sz="28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Konuşmayı  kesme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Israrcı olma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Dinlemeye hazırım mesajı verin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Soru sor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Diğer insanın gözlerine bak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Anladığını geri bildirimlerle hissettir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Kararına saygı  duyun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  <p:bldP spid="3235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en-US" smtClean="0">
                <a:solidFill>
                  <a:srgbClr val="FF5050"/>
                </a:solidFill>
              </a:rPr>
              <a:t>ÖFKELİ İSENİZ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4000" smtClean="0">
                <a:latin typeface="Comic Sans MS" pitchFamily="66" charset="0"/>
              </a:rPr>
              <a:t>DERİN NEFES ALIN</a:t>
            </a:r>
            <a:r>
              <a:rPr lang="tr-TR" altLang="en-US" smtClean="0">
                <a:latin typeface="Comic Sans MS" pitchFamily="66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en-US" smtClean="0">
                <a:latin typeface="Comic Sans MS" pitchFamily="66" charset="0"/>
              </a:rPr>
              <a:t>   ÖFKE TEPKİSİ VERMEDEN ÖNCE EN AZ 5 DEFA DERİN NEFES ALIP VERİN, SONRA TEPKİ VERİN…</a:t>
            </a:r>
          </a:p>
        </p:txBody>
      </p:sp>
      <p:pic>
        <p:nvPicPr>
          <p:cNvPr id="28676" name="Picture 4" descr="images[4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5625"/>
            <a:ext cx="1873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1052513"/>
            <a:ext cx="8007350" cy="5043487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Comic Sans MS" pitchFamily="66" charset="0"/>
              </a:rPr>
              <a:t>Ç</a:t>
            </a:r>
            <a:r>
              <a:rPr lang="tr-TR" altLang="en-US" sz="4400" smtClean="0">
                <a:latin typeface="Comic Sans MS" pitchFamily="66" charset="0"/>
              </a:rPr>
              <a:t>ATIŞMA ORTAMINDAN BİR SÜRE UZAKLAŞIN…</a:t>
            </a:r>
            <a:endParaRPr lang="tr-TR" altLang="en-US" sz="4400" smtClean="0"/>
          </a:p>
        </p:txBody>
      </p:sp>
      <p:pic>
        <p:nvPicPr>
          <p:cNvPr id="29699" name="Picture 5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49752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27088" y="692150"/>
            <a:ext cx="8007350" cy="5259388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Comic Sans MS" pitchFamily="66" charset="0"/>
              </a:rPr>
              <a:t>TARTIŞMAYI ERTELEYİN…</a:t>
            </a:r>
          </a:p>
        </p:txBody>
      </p:sp>
      <p:pic>
        <p:nvPicPr>
          <p:cNvPr id="30723" name="Picture 5" descr="tartÄ±ÅmayÄ± ertele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60404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692150"/>
            <a:ext cx="8007350" cy="5403850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Comic Sans MS" pitchFamily="66" charset="0"/>
              </a:rPr>
              <a:t>SPOR YAPIN… </a:t>
            </a: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KOŞUN…</a:t>
            </a: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ENERJİNİZİ BOŞALTIN…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mtClean="0"/>
          </a:p>
        </p:txBody>
      </p:sp>
      <p:pic>
        <p:nvPicPr>
          <p:cNvPr id="31747" name="Picture 5" descr="spor ile enerji boÅaltm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0325"/>
            <a:ext cx="71247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1125538"/>
            <a:ext cx="5643562" cy="5281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altLang="en-US" sz="3600" b="1" smtClean="0">
                <a:latin typeface="Comic Sans MS" pitchFamily="66" charset="0"/>
              </a:rPr>
              <a:t>     ÖFKE NEDİR?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tr-TR" altLang="en-US" sz="36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Bireyin haz alma dünyasını engelleyen herhangi bir durum, olay veya kişi ile karşılaştığında oluşan duygudur.</a:t>
            </a:r>
          </a:p>
          <a:p>
            <a:pPr eaLnBrk="1" hangingPunct="1">
              <a:lnSpc>
                <a:spcPct val="90000"/>
              </a:lnSpc>
            </a:pPr>
            <a:endParaRPr lang="tr-TR" altLang="en-US" sz="28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en-US" sz="2800" b="1" smtClean="0">
                <a:latin typeface="Comic Sans MS" pitchFamily="66" charset="0"/>
              </a:rPr>
              <a:t>Öfke normal bir duygudur.</a:t>
            </a:r>
            <a:endParaRPr lang="tr-TR" altLang="en-US" sz="2800" smtClean="0">
              <a:latin typeface="Comic Sans MS" pitchFamily="66" charset="0"/>
            </a:endParaRPr>
          </a:p>
        </p:txBody>
      </p:sp>
      <p:pic>
        <p:nvPicPr>
          <p:cNvPr id="9219" name="Picture 4" descr="ofk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1321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620713"/>
            <a:ext cx="8007350" cy="5475287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Comic Sans MS" pitchFamily="66" charset="0"/>
              </a:rPr>
              <a:t>İŞİ KOMİKLİĞE VURUN, GÜLÜN,KAHKAHA ATIN…</a:t>
            </a: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FİLM İZLEYİN…</a:t>
            </a:r>
          </a:p>
          <a:p>
            <a:pPr eaLnBrk="1" hangingPunct="1"/>
            <a:endParaRPr lang="tr-TR" altLang="en-US" smtClean="0"/>
          </a:p>
        </p:txBody>
      </p:sp>
      <p:pic>
        <p:nvPicPr>
          <p:cNvPr id="32771" name="Picture 5" descr="komik-civc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65400"/>
            <a:ext cx="6477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765175"/>
            <a:ext cx="8007350" cy="5330825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Comic Sans MS" pitchFamily="66" charset="0"/>
              </a:rPr>
              <a:t>İSTERSENİZ AĞLAYIN…</a:t>
            </a:r>
          </a:p>
          <a:p>
            <a:pPr eaLnBrk="1" hangingPunct="1"/>
            <a:endParaRPr lang="tr-TR" altLang="en-US" smtClean="0"/>
          </a:p>
        </p:txBody>
      </p:sp>
      <p:pic>
        <p:nvPicPr>
          <p:cNvPr id="33795" name="Picture 5" descr="Ã¶fkeden aÄlama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52613"/>
            <a:ext cx="4732338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8229600" cy="5576888"/>
          </a:xfrm>
        </p:spPr>
        <p:txBody>
          <a:bodyPr/>
          <a:lstStyle/>
          <a:p>
            <a:pPr eaLnBrk="1" hangingPunct="1"/>
            <a:endParaRPr lang="tr-TR" altLang="en-US" smtClean="0">
              <a:latin typeface="Comic Sans MS" pitchFamily="66" charset="0"/>
            </a:endParaRP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BİR MEŞGULİYET BULUN…</a:t>
            </a:r>
          </a:p>
          <a:p>
            <a:pPr eaLnBrk="1" hangingPunct="1">
              <a:buFont typeface="Wingdings" pitchFamily="2" charset="2"/>
              <a:buNone/>
            </a:pPr>
            <a:endParaRPr lang="tr-TR" altLang="en-US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en-US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altLang="en-US" smtClean="0"/>
          </a:p>
        </p:txBody>
      </p:sp>
      <p:pic>
        <p:nvPicPr>
          <p:cNvPr id="34819" name="Picture 5" descr="resim yapan  Ã¶Ärenc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489585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5050"/>
                </a:solidFill>
              </a:rPr>
              <a:t>ÖFKELENMEYİN!... AFFEDİN!...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9450" y="2349500"/>
            <a:ext cx="8007350" cy="3459163"/>
          </a:xfrm>
        </p:spPr>
        <p:txBody>
          <a:bodyPr/>
          <a:lstStyle/>
          <a:p>
            <a:pPr eaLnBrk="1" hangingPunct="1"/>
            <a:r>
              <a:rPr lang="tr-TR" altLang="en-US" sz="3600" smtClean="0">
                <a:latin typeface="Comic Sans MS" pitchFamily="66" charset="0"/>
              </a:rPr>
              <a:t>İntikam alıp da sonunda pişman olmaktansa, affedip de pişman olmak daha iyidir.</a:t>
            </a:r>
          </a:p>
          <a:p>
            <a:pPr eaLnBrk="1" hangingPunct="1"/>
            <a:endParaRPr lang="tr-TR" altLang="en-US" sz="3600" smtClean="0">
              <a:latin typeface="Comic Sans MS" pitchFamily="66" charset="0"/>
            </a:endParaRPr>
          </a:p>
          <a:p>
            <a:pPr eaLnBrk="1" hangingPunct="1"/>
            <a:r>
              <a:rPr lang="tr-TR" altLang="en-US" sz="3600" smtClean="0">
                <a:latin typeface="Comic Sans MS" pitchFamily="66" charset="0"/>
              </a:rPr>
              <a:t>Affetmek güçlüyü daha güçlü yapar.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5050"/>
                </a:solidFill>
              </a:rPr>
              <a:t>AFFEDİN</a:t>
            </a:r>
          </a:p>
        </p:txBody>
      </p:sp>
      <p:sp>
        <p:nvSpPr>
          <p:cNvPr id="272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42913" y="1847850"/>
            <a:ext cx="8229600" cy="4389438"/>
          </a:xfrm>
        </p:spPr>
        <p:txBody>
          <a:bodyPr/>
          <a:lstStyle/>
          <a:p>
            <a:pPr eaLnBrk="1" hangingPunct="1"/>
            <a:r>
              <a:rPr lang="tr-TR" altLang="en-US" smtClean="0">
                <a:latin typeface="Comic Sans MS" pitchFamily="66" charset="0"/>
              </a:rPr>
              <a:t>AFFETMEK KONTROLÜ YENİDEN SİZE KAZANDIRIR.</a:t>
            </a:r>
          </a:p>
          <a:p>
            <a:pPr eaLnBrk="1" hangingPunct="1"/>
            <a:endParaRPr lang="tr-TR" altLang="en-US" smtClean="0">
              <a:latin typeface="Comic Sans MS" pitchFamily="66" charset="0"/>
            </a:endParaRP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AFFETMEYİ SEÇTİĞİNİZDE ÇEVRENİZDEKİLER SİZE DAHA OLUMLU YAKLAŞIR</a:t>
            </a:r>
          </a:p>
          <a:p>
            <a:pPr eaLnBrk="1" hangingPunct="1"/>
            <a:endParaRPr lang="tr-TR" altLang="en-US" smtClean="0">
              <a:latin typeface="Comic Sans MS" pitchFamily="66" charset="0"/>
            </a:endParaRP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AFFETMEK SİZİ ÖZGÜRLEŞTİRİR</a:t>
            </a:r>
          </a:p>
          <a:p>
            <a:pPr eaLnBrk="1" hangingPunct="1"/>
            <a:endParaRPr lang="tr-TR" altLang="en-US" smtClean="0">
              <a:latin typeface="Comic Sans MS" pitchFamily="66" charset="0"/>
            </a:endParaRPr>
          </a:p>
          <a:p>
            <a:pPr eaLnBrk="1" hangingPunct="1"/>
            <a:r>
              <a:rPr lang="tr-TR" altLang="en-US" smtClean="0">
                <a:latin typeface="Comic Sans MS" pitchFamily="66" charset="0"/>
              </a:rPr>
              <a:t>AFFETMEMEK EN ÇOK SİZİ ÜZER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7891" name="Picture 3" descr="siddet_gunisig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6513"/>
            <a:ext cx="9147175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0" y="1125538"/>
            <a:ext cx="9144000" cy="45132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tr-TR" altLang="en-US" sz="4000" smtClean="0"/>
              <a:t>Öfkenizin az olması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en-US" sz="4000" smtClean="0"/>
              <a:t>Çok olduğunda ise kontrol edebilmeniz dileği ile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tr-TR" altLang="en-US" sz="4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en-US" sz="4000" smtClean="0">
                <a:solidFill>
                  <a:srgbClr val="FF5050"/>
                </a:solidFill>
              </a:rPr>
              <a:t>          </a:t>
            </a:r>
          </a:p>
        </p:txBody>
      </p:sp>
      <p:pic>
        <p:nvPicPr>
          <p:cNvPr id="38915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19685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etin kutusu 1"/>
          <p:cNvSpPr txBox="1">
            <a:spLocks noChangeArrowheads="1"/>
          </p:cNvSpPr>
          <p:nvPr/>
        </p:nvSpPr>
        <p:spPr bwMode="auto">
          <a:xfrm>
            <a:off x="611188" y="908050"/>
            <a:ext cx="83534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36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ÖFKE, </a:t>
            </a:r>
          </a:p>
          <a:p>
            <a:endParaRPr lang="tr-TR" altLang="en-US"/>
          </a:p>
          <a:p>
            <a:r>
              <a:rPr lang="tr-TR" altLang="en-US">
                <a:latin typeface="Algerian" pitchFamily="82" charset="0"/>
              </a:rPr>
              <a:t>Heyecan gibi                                                       KAYGI GİBİ </a:t>
            </a:r>
          </a:p>
          <a:p>
            <a:endParaRPr lang="tr-TR" altLang="en-US"/>
          </a:p>
          <a:p>
            <a:endParaRPr lang="tr-TR" altLang="en-US"/>
          </a:p>
          <a:p>
            <a:endParaRPr lang="tr-TR" altLang="en-US"/>
          </a:p>
          <a:p>
            <a:endParaRPr lang="tr-TR" altLang="en-US"/>
          </a:p>
          <a:p>
            <a:endParaRPr lang="tr-TR" altLang="en-US"/>
          </a:p>
          <a:p>
            <a:endParaRPr lang="tr-TR" altLang="en-US"/>
          </a:p>
          <a:p>
            <a:r>
              <a:rPr lang="tr-TR" altLang="en-US">
                <a:latin typeface="Algerian" pitchFamily="82" charset="0"/>
              </a:rPr>
              <a:t>Mutluluk gibi</a:t>
            </a:r>
          </a:p>
          <a:p>
            <a:endParaRPr lang="tr-TR" altLang="en-US"/>
          </a:p>
          <a:p>
            <a:endParaRPr lang="tr-TR" altLang="en-US"/>
          </a:p>
          <a:p>
            <a:endParaRPr lang="tr-TR" altLang="en-US"/>
          </a:p>
          <a:p>
            <a:r>
              <a:rPr lang="tr-TR" altLang="en-US">
                <a:latin typeface="Algerian" pitchFamily="82" charset="0"/>
              </a:rPr>
              <a:t>                                                                                    Üzüntü gibi</a:t>
            </a:r>
          </a:p>
          <a:p>
            <a:r>
              <a:rPr lang="tr-TR" altLang="en-US">
                <a:latin typeface="Algerian" pitchFamily="82" charset="0"/>
              </a:rPr>
              <a:t>Korku gibi </a:t>
            </a:r>
          </a:p>
          <a:p>
            <a:endParaRPr lang="tr-TR" altLang="en-US"/>
          </a:p>
          <a:p>
            <a:endParaRPr lang="tr-TR" altLang="en-US"/>
          </a:p>
        </p:txBody>
      </p:sp>
      <p:pic>
        <p:nvPicPr>
          <p:cNvPr id="10243" name="Picture 2" descr="heyecan duygusu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44600"/>
            <a:ext cx="21574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76588"/>
            <a:ext cx="194151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Ã¼zÃ¼ntÃ¼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221163"/>
            <a:ext cx="18732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Ä°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7575"/>
            <a:ext cx="124618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Metin kutusu 2"/>
          <p:cNvSpPr txBox="1">
            <a:spLocks noChangeArrowheads="1"/>
          </p:cNvSpPr>
          <p:nvPr/>
        </p:nvSpPr>
        <p:spPr bwMode="auto">
          <a:xfrm>
            <a:off x="1763713" y="6045200"/>
            <a:ext cx="504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altLang="en-US" sz="2800">
                <a:latin typeface="Aharoni" pitchFamily="2" charset="-79"/>
                <a:cs typeface="Aharoni" pitchFamily="2" charset="-79"/>
              </a:rPr>
              <a:t>NORMAL BİR </a:t>
            </a:r>
            <a:r>
              <a:rPr lang="tr-TR" altLang="en-US" sz="28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DUYGUDUR!</a:t>
            </a:r>
            <a:endParaRPr lang="en-US" altLang="en-US" sz="280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8" name="Picture 12" descr="KAYGI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8002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60350"/>
            <a:ext cx="6858000" cy="1143000"/>
          </a:xfrm>
        </p:spPr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FFC000"/>
                </a:solidFill>
              </a:rPr>
              <a:t>NELERE  ÖFKELENİRİZ 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1428750"/>
            <a:ext cx="6769100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en-US" sz="2400" b="1" smtClean="0">
                <a:solidFill>
                  <a:srgbClr val="08684E"/>
                </a:solidFill>
                <a:latin typeface="Comic Sans MS" pitchFamily="66" charset="0"/>
              </a:rPr>
              <a:t>İsteklerimiz</a:t>
            </a:r>
            <a:r>
              <a:rPr lang="tr-TR" altLang="en-US" sz="24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tr-TR" altLang="en-US" sz="2400" smtClean="0">
                <a:latin typeface="Comic Sans MS" pitchFamily="66" charset="0"/>
              </a:rPr>
              <a:t>  olmadığında</a:t>
            </a:r>
          </a:p>
          <a:p>
            <a:pPr eaLnBrk="1" hangingPunct="1">
              <a:lnSpc>
                <a:spcPct val="80000"/>
              </a:lnSpc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400" smtClean="0">
                <a:latin typeface="Comic Sans MS" pitchFamily="66" charset="0"/>
              </a:rPr>
              <a:t>Beklemediğimiz  bir </a:t>
            </a:r>
            <a:r>
              <a:rPr lang="tr-TR" altLang="en-US" sz="2400" b="1" smtClean="0">
                <a:solidFill>
                  <a:srgbClr val="08684E"/>
                </a:solidFill>
                <a:latin typeface="Comic Sans MS" pitchFamily="66" charset="0"/>
              </a:rPr>
              <a:t>sonuçla</a:t>
            </a:r>
            <a:r>
              <a:rPr lang="tr-TR" altLang="en-US" sz="2400" smtClean="0">
                <a:solidFill>
                  <a:srgbClr val="08684E"/>
                </a:solidFill>
                <a:latin typeface="Comic Sans MS" pitchFamily="66" charset="0"/>
              </a:rPr>
              <a:t> </a:t>
            </a:r>
            <a:r>
              <a:rPr lang="tr-TR" altLang="en-US" sz="2400" smtClean="0">
                <a:latin typeface="Comic Sans MS" pitchFamily="66" charset="0"/>
              </a:rPr>
              <a:t>karşılaştığımızda</a:t>
            </a:r>
          </a:p>
          <a:p>
            <a:pPr eaLnBrk="1" hangingPunct="1">
              <a:lnSpc>
                <a:spcPct val="80000"/>
              </a:lnSpc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400" b="1" smtClean="0">
                <a:solidFill>
                  <a:srgbClr val="08684E"/>
                </a:solidFill>
                <a:latin typeface="Comic Sans MS" pitchFamily="66" charset="0"/>
              </a:rPr>
              <a:t>Beklentilerimiz </a:t>
            </a:r>
            <a:r>
              <a:rPr lang="tr-TR" altLang="en-US" sz="2400" smtClean="0">
                <a:solidFill>
                  <a:srgbClr val="08684E"/>
                </a:solidFill>
                <a:latin typeface="Comic Sans MS" pitchFamily="66" charset="0"/>
              </a:rPr>
              <a:t> </a:t>
            </a:r>
            <a:r>
              <a:rPr lang="tr-TR" altLang="en-US" sz="2400" smtClean="0">
                <a:latin typeface="Comic Sans MS" pitchFamily="66" charset="0"/>
              </a:rPr>
              <a:t>gerçekleşmediğinde</a:t>
            </a:r>
          </a:p>
          <a:p>
            <a:pPr eaLnBrk="1" hangingPunct="1">
              <a:lnSpc>
                <a:spcPct val="80000"/>
              </a:lnSpc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400" b="1" smtClean="0">
                <a:solidFill>
                  <a:srgbClr val="08684E"/>
                </a:solidFill>
                <a:latin typeface="Comic Sans MS" pitchFamily="66" charset="0"/>
              </a:rPr>
              <a:t>Anlaşılmadığımızı</a:t>
            </a:r>
            <a:r>
              <a:rPr lang="tr-TR" altLang="en-US" sz="2400" b="1" smtClean="0">
                <a:latin typeface="Comic Sans MS" pitchFamily="66" charset="0"/>
              </a:rPr>
              <a:t> </a:t>
            </a:r>
            <a:r>
              <a:rPr lang="tr-TR" altLang="en-US" sz="2400" smtClean="0">
                <a:latin typeface="Comic Sans MS" pitchFamily="66" charset="0"/>
              </a:rPr>
              <a:t> hissettiğimizde</a:t>
            </a:r>
          </a:p>
          <a:p>
            <a:pPr eaLnBrk="1" hangingPunct="1">
              <a:lnSpc>
                <a:spcPct val="80000"/>
              </a:lnSpc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400" b="1" smtClean="0">
                <a:solidFill>
                  <a:srgbClr val="08684E"/>
                </a:solidFill>
                <a:latin typeface="Comic Sans MS" pitchFamily="66" charset="0"/>
              </a:rPr>
              <a:t>Tehdit </a:t>
            </a:r>
            <a:r>
              <a:rPr lang="tr-TR" altLang="en-US" sz="2400" b="1" smtClean="0">
                <a:latin typeface="Comic Sans MS" pitchFamily="66" charset="0"/>
              </a:rPr>
              <a:t> </a:t>
            </a:r>
            <a:r>
              <a:rPr lang="tr-TR" altLang="en-US" sz="2400" smtClean="0">
                <a:latin typeface="Comic Sans MS" pitchFamily="66" charset="0"/>
              </a:rPr>
              <a:t>aldığımızda</a:t>
            </a:r>
          </a:p>
          <a:p>
            <a:pPr eaLnBrk="1" hangingPunct="1">
              <a:lnSpc>
                <a:spcPct val="80000"/>
              </a:lnSpc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2400" b="1" smtClean="0">
                <a:solidFill>
                  <a:srgbClr val="08684E"/>
                </a:solidFill>
                <a:latin typeface="Comic Sans MS" pitchFamily="66" charset="0"/>
              </a:rPr>
              <a:t>Kişiliğimize</a:t>
            </a:r>
            <a:r>
              <a:rPr lang="tr-TR" altLang="en-US" sz="2400" smtClean="0">
                <a:solidFill>
                  <a:srgbClr val="08684E"/>
                </a:solidFill>
                <a:latin typeface="Comic Sans MS" pitchFamily="66" charset="0"/>
              </a:rPr>
              <a:t> </a:t>
            </a:r>
            <a:r>
              <a:rPr lang="tr-TR" altLang="en-US" sz="2400" smtClean="0">
                <a:latin typeface="Comic Sans MS" pitchFamily="66" charset="0"/>
              </a:rPr>
              <a:t>saldırıldığında</a:t>
            </a:r>
          </a:p>
        </p:txBody>
      </p:sp>
      <p:pic>
        <p:nvPicPr>
          <p:cNvPr id="11268" name="Picture 4" descr="ange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22828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6263"/>
            <a:ext cx="1695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223838" y="0"/>
            <a:ext cx="8920162" cy="1431925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115964"/>
                </a:solidFill>
                <a:latin typeface="Algerian" pitchFamily="82" charset="0"/>
              </a:rPr>
              <a:t>ÖFKE SALDIRGANLIK İLİŞKİSİ    </a:t>
            </a:r>
          </a:p>
        </p:txBody>
      </p:sp>
      <p:sp>
        <p:nvSpPr>
          <p:cNvPr id="1229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33425" y="1838325"/>
            <a:ext cx="6210300" cy="3063875"/>
          </a:xfrm>
        </p:spPr>
        <p:txBody>
          <a:bodyPr/>
          <a:lstStyle/>
          <a:p>
            <a:pPr eaLnBrk="1" hangingPunct="1"/>
            <a:r>
              <a:rPr lang="tr-TR" altLang="en-US" sz="2400" smtClean="0">
                <a:latin typeface="Comic Sans MS" pitchFamily="66" charset="0"/>
              </a:rPr>
              <a:t>Saldırganlık ve öfke çoğu zaman eş anlamlı olarak ele alınır. Saldırganlık öfkeyle ilişkisi olmasına rağmen </a:t>
            </a:r>
            <a:r>
              <a:rPr lang="tr-TR" altLang="en-US" sz="2400" smtClean="0">
                <a:solidFill>
                  <a:srgbClr val="C00000"/>
                </a:solidFill>
                <a:latin typeface="Comic Sans MS" pitchFamily="66" charset="0"/>
              </a:rPr>
              <a:t>ikisi aynı şey değildir.</a:t>
            </a:r>
          </a:p>
          <a:p>
            <a:pPr eaLnBrk="1" hangingPunct="1"/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altLang="en-US" sz="2400" smtClean="0">
                <a:latin typeface="Comic Sans MS" pitchFamily="66" charset="0"/>
              </a:rPr>
              <a:t>  Saldırganlık          bir davranış 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altLang="en-US" sz="2400" smtClean="0">
                <a:latin typeface="Comic Sans MS" pitchFamily="66" charset="0"/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en-US" sz="2400" smtClean="0"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tr-TR" altLang="en-US" sz="2400" smtClean="0">
                <a:latin typeface="Comic Sans MS" pitchFamily="66" charset="0"/>
              </a:rPr>
              <a:t>  Öfke ise         bir duygu ifadesidir</a:t>
            </a:r>
          </a:p>
        </p:txBody>
      </p:sp>
      <p:sp>
        <p:nvSpPr>
          <p:cNvPr id="3" name="Sağ Ok 2"/>
          <p:cNvSpPr/>
          <p:nvPr/>
        </p:nvSpPr>
        <p:spPr>
          <a:xfrm>
            <a:off x="2843213" y="3933825"/>
            <a:ext cx="576262" cy="2873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ağ Ok 6"/>
          <p:cNvSpPr/>
          <p:nvPr/>
        </p:nvSpPr>
        <p:spPr>
          <a:xfrm>
            <a:off x="2359025" y="5735638"/>
            <a:ext cx="576263" cy="287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4" name="Picture 6" descr="saldÄ±rganlÄ±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97200"/>
            <a:ext cx="215423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64125"/>
            <a:ext cx="16081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268413"/>
            <a:ext cx="8748712" cy="4681537"/>
          </a:xfrm>
        </p:spPr>
        <p:txBody>
          <a:bodyPr/>
          <a:lstStyle/>
          <a:p>
            <a:pPr algn="ctr" eaLnBrk="1" hangingPunct="1"/>
            <a:r>
              <a:rPr lang="tr-TR" altLang="en-US" sz="8000" i="1" smtClean="0">
                <a:solidFill>
                  <a:srgbClr val="FF5050"/>
                </a:solidFill>
                <a:latin typeface="Aharoni" pitchFamily="2" charset="-79"/>
                <a:cs typeface="Aharoni" pitchFamily="2" charset="-79"/>
              </a:rPr>
              <a:t>ÖFKE KONTROLÜ</a:t>
            </a:r>
            <a:r>
              <a:rPr lang="tr-TR" altLang="en-US" sz="960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tr-TR" altLang="en-US" sz="960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tr-TR" altLang="en-US" sz="9600" smtClean="0">
                <a:solidFill>
                  <a:schemeClr val="bg2"/>
                </a:solidFill>
                <a:latin typeface="Comic Sans MS" pitchFamily="66" charset="0"/>
              </a:rPr>
              <a:t>   </a:t>
            </a:r>
            <a:endParaRPr lang="tr-TR" altLang="en-US" sz="9600" i="1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96975"/>
            <a:ext cx="8135937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>
                <a:solidFill>
                  <a:srgbClr val="FF5050"/>
                </a:solidFill>
                <a:latin typeface="Comic Sans MS" pitchFamily="66" charset="0"/>
              </a:rPr>
              <a:t>ÖFKE GELİR GÖZ KARARIR</a:t>
            </a:r>
            <a:br>
              <a:rPr lang="tr-TR" sz="4000" dirty="0">
                <a:solidFill>
                  <a:srgbClr val="FF5050"/>
                </a:solidFill>
                <a:latin typeface="Comic Sans MS" pitchFamily="66" charset="0"/>
              </a:rPr>
            </a:br>
            <a:r>
              <a:rPr lang="tr-TR" sz="4000" dirty="0">
                <a:solidFill>
                  <a:srgbClr val="FF5050"/>
                </a:solidFill>
                <a:latin typeface="Comic Sans MS" pitchFamily="66" charset="0"/>
              </a:rPr>
              <a:t>ÖFKE GİDER YÜZ KIZARIR</a:t>
            </a:r>
            <a:r>
              <a:rPr lang="tr-T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tr-T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tr-T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tr-TR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tr-TR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tr-TR" sz="40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tr-TR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5" descr="ÃFKE GELÄ°R GÃZ KARARI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3983037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43887" cy="3833813"/>
          </a:xfrm>
        </p:spPr>
        <p:txBody>
          <a:bodyPr/>
          <a:lstStyle/>
          <a:p>
            <a:pPr eaLnBrk="1" hangingPunct="1"/>
            <a:r>
              <a:rPr lang="tr-TR" altLang="en-US" sz="8800" smtClean="0">
                <a:solidFill>
                  <a:srgbClr val="FF5050"/>
                </a:solidFill>
                <a:latin typeface="Comic Sans MS" pitchFamily="66" charset="0"/>
              </a:rPr>
              <a:t>ÖFKE</a:t>
            </a:r>
            <a:br>
              <a:rPr lang="tr-TR" altLang="en-US" sz="8800" smtClean="0">
                <a:solidFill>
                  <a:srgbClr val="FF5050"/>
                </a:solidFill>
                <a:latin typeface="Comic Sans MS" pitchFamily="66" charset="0"/>
              </a:rPr>
            </a:br>
            <a:r>
              <a:rPr lang="tr-TR" altLang="en-US" sz="8800" smtClean="0">
                <a:solidFill>
                  <a:srgbClr val="FF505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7411" name="Picture 5" descr="ÃFK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47963"/>
            <a:ext cx="37020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3"/>
          <p:cNvSpPr>
            <a:spLocks noChangeArrowheads="1"/>
          </p:cNvSpPr>
          <p:nvPr/>
        </p:nvSpPr>
        <p:spPr bwMode="auto">
          <a:xfrm>
            <a:off x="2268538" y="2420938"/>
            <a:ext cx="3382962" cy="2879725"/>
          </a:xfrm>
          <a:prstGeom prst="irregularSeal2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6725" y="4175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5050"/>
                </a:solidFill>
                <a:latin typeface="Comic Sans MS" pitchFamily="66" charset="0"/>
              </a:rPr>
              <a:t>Öfke ile Birlikte….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8175" y="1773238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KIZGINLIK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2781300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KAYGI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3716338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KİN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651500" y="2781300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NEFRET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932363" y="4581525"/>
            <a:ext cx="2879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DÜŞMANLIK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508625" y="3716338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İNTİKAM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39750" y="4868863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BAĞIRMA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55875" y="5445125"/>
            <a:ext cx="4176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Duyguları yaşarız…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059113" y="3716338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600" b="1">
                <a:solidFill>
                  <a:srgbClr val="FF5050"/>
                </a:solidFill>
                <a:latin typeface="Tahoma" pitchFamily="34" charset="0"/>
              </a:rPr>
              <a:t>ÖFKE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4716463" y="1989138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3200" b="1">
                <a:latin typeface="Comic Sans MS" pitchFamily="66" charset="0"/>
              </a:rPr>
              <a:t>HİDDET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1223</TotalTime>
  <Words>360</Words>
  <Application>Microsoft Office PowerPoint</Application>
  <PresentationFormat>Ekran Gösterisi (4:3)</PresentationFormat>
  <Paragraphs>132</Paragraphs>
  <Slides>26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Comic Sans MS</vt:lpstr>
      <vt:lpstr>Aharoni</vt:lpstr>
      <vt:lpstr>Algerian</vt:lpstr>
      <vt:lpstr>Tahoma</vt:lpstr>
      <vt:lpstr>Wingdings</vt:lpstr>
      <vt:lpstr>Akış</vt:lpstr>
      <vt:lpstr>PowerPoint Sunusu</vt:lpstr>
      <vt:lpstr>PowerPoint Sunusu</vt:lpstr>
      <vt:lpstr>PowerPoint Sunusu</vt:lpstr>
      <vt:lpstr>NELERE  ÖFKELENİRİZ ?</vt:lpstr>
      <vt:lpstr>ÖFKE SALDIRGANLIK İLİŞKİSİ    </vt:lpstr>
      <vt:lpstr>ÖFKE KONTROLÜ    </vt:lpstr>
      <vt:lpstr>ÖFKE GELİR GÖZ KARARIR ÖFKE GİDER YÜZ KIZARIR   </vt:lpstr>
      <vt:lpstr>ÖFKE  </vt:lpstr>
      <vt:lpstr>Öfke ile Birlikte….</vt:lpstr>
      <vt:lpstr>ATASÖZLERİMİZ</vt:lpstr>
      <vt:lpstr>  Öfke  ve  Fizyolojik  Tepkiler:</vt:lpstr>
      <vt:lpstr>    ÖFKENİ KONTROL ET…</vt:lpstr>
      <vt:lpstr>PowerPoint Sunusu</vt:lpstr>
      <vt:lpstr>PowerPoint Sunusu</vt:lpstr>
      <vt:lpstr>ANLAMAK İÇİN DİNLE… </vt:lpstr>
      <vt:lpstr>ÖFKELİ İSENİZ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ÖFKELENMEYİN!... AFFEDİN!...</vt:lpstr>
      <vt:lpstr>AFFEDİN</vt:lpstr>
      <vt:lpstr>PowerPoint Sunusu</vt:lpstr>
      <vt:lpstr>PowerPoint Sunusu</vt:lpstr>
    </vt:vector>
  </TitlesOfParts>
  <Company>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MELEK GÜL</dc:creator>
  <cp:lastModifiedBy>Tumer</cp:lastModifiedBy>
  <cp:revision>87</cp:revision>
  <dcterms:created xsi:type="dcterms:W3CDTF">2006-05-02T10:41:55Z</dcterms:created>
  <dcterms:modified xsi:type="dcterms:W3CDTF">2019-03-11T18:46:38Z</dcterms:modified>
</cp:coreProperties>
</file>